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Lst>
  <p:sldSz cx="9144000" cy="6858000" type="screen4x3"/>
  <p:notesSz cx="7315200" cy="9601200"/>
  <p:embeddedFontLst>
    <p:embeddedFont>
      <p:font typeface="Arial Black" panose="020B0A04020102020204" pitchFamily="34" charset="0"/>
      <p:regular r:id="rId135"/>
      <p:bold r:id="rId136"/>
    </p:embeddedFont>
    <p:embeddedFont>
      <p:font typeface="Calibri" panose="020F0502020204030204" pitchFamily="34" charset="0"/>
      <p:regular r:id="rId137"/>
      <p:bold r:id="rId138"/>
      <p:italic r:id="rId139"/>
      <p:boldItalic r:id="rId1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1" roundtripDataSignature="AMtx7milijdqriq7OdtHV4xpqOlzfRMf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font" Target="fonts/font5.fntdata"/><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font" Target="fonts/font6.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font" Target="fonts/font1.fntdata"/><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69920" cy="4800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1"/>
            <a:ext cx="3169920" cy="48006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P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pt-P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pt-PT"/>
              <a:t>101</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l" rtl="0"/>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lgn="l" rtl="0"/>
              <a:t>104</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l" rtl="0"/>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lgn="l" rtl="0"/>
              <a:t>127</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l" rtl="0"/>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lgn="l" rtl="0"/>
              <a:t>129</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l" rtl="0"/>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lgn="l" rtl="0"/>
              <a:t>15</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pt-PT"/>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pt-PT"/>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0: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1: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pt-PT"/>
              <a:t>72</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pt-PT"/>
              <a:t>76</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90e692c44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990e692c44_0_0:notes"/>
          <p:cNvSpPr txBox="1">
            <a:spLocks noGrp="1"/>
          </p:cNvSpPr>
          <p:nvPr>
            <p:ph type="body" idx="1"/>
          </p:nvPr>
        </p:nvSpPr>
        <p:spPr>
          <a:xfrm>
            <a:off x="731521" y="4560570"/>
            <a:ext cx="5852100" cy="432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990e692c44_0_0:notes"/>
          <p:cNvSpPr txBox="1">
            <a:spLocks noGrp="1"/>
          </p:cNvSpPr>
          <p:nvPr>
            <p:ph type="sldNum" idx="12"/>
          </p:nvPr>
        </p:nvSpPr>
        <p:spPr>
          <a:xfrm>
            <a:off x="4143587" y="9119474"/>
            <a:ext cx="3169800" cy="480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pt-PT"/>
              <a:t>82</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99</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á snímka" type="title">
  <p:cSld name="TITLE">
    <p:spTree>
      <p:nvGrpSpPr>
        <p:cNvPr id="1" name="Shape 18"/>
        <p:cNvGrpSpPr/>
        <p:nvPr/>
      </p:nvGrpSpPr>
      <p:grpSpPr>
        <a:xfrm>
          <a:off x="0" y="0"/>
          <a:ext cx="0" cy="0"/>
          <a:chOff x="0" y="0"/>
          <a:chExt cx="0" cy="0"/>
        </a:xfrm>
      </p:grpSpPr>
      <p:sp>
        <p:nvSpPr>
          <p:cNvPr id="19" name="Google Shape;19;p16"/>
          <p:cNvSpPr txBox="1">
            <a:spLocks noGrp="1"/>
          </p:cNvSpPr>
          <p:nvPr>
            <p:ph type="ctrTitle"/>
          </p:nvPr>
        </p:nvSpPr>
        <p:spPr>
          <a:xfrm>
            <a:off x="457200" y="1626915"/>
            <a:ext cx="7772400" cy="31736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6000"/>
              <a:buFont typeface="Arial Black"/>
              <a:buNone/>
              <a:defRPr sz="6000" cap="none">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6"/>
          <p:cNvSpPr txBox="1">
            <a:spLocks noGrp="1"/>
          </p:cNvSpPr>
          <p:nvPr>
            <p:ph type="subTitle" idx="1"/>
          </p:nvPr>
        </p:nvSpPr>
        <p:spPr>
          <a:xfrm>
            <a:off x="457200" y="4800600"/>
            <a:ext cx="6858000" cy="9144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spcBef>
                <a:spcPts val="6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21" name="Google Shape;21;p16"/>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p:nvPr/>
        </p:nvSpPr>
        <p:spPr>
          <a:xfrm>
            <a:off x="9001124" y="4846320"/>
            <a:ext cx="142876" cy="2011680"/>
          </a:xfrm>
          <a:prstGeom prst="rect">
            <a:avLst/>
          </a:prstGeom>
          <a:solidFill>
            <a:srgbClr val="FF0000"/>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16"/>
          <p:cNvSpPr/>
          <p:nvPr/>
        </p:nvSpPr>
        <p:spPr>
          <a:xfrm>
            <a:off x="9001124" y="0"/>
            <a:ext cx="142876" cy="484632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6"/>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pt-PT"/>
              <a:t>‹#›</a:t>
            </a:fld>
            <a:endParaRPr/>
          </a:p>
        </p:txBody>
      </p:sp>
      <p:pic>
        <p:nvPicPr>
          <p:cNvPr id="26" name="Google Shape;26;p16" descr="logo 2"/>
          <p:cNvPicPr preferRelativeResize="0"/>
          <p:nvPr/>
        </p:nvPicPr>
        <p:blipFill rotWithShape="1">
          <a:blip r:embed="rId2">
            <a:alphaModFix/>
          </a:blip>
          <a:srcRect/>
          <a:stretch/>
        </p:blipFill>
        <p:spPr>
          <a:xfrm>
            <a:off x="6627132" y="223836"/>
            <a:ext cx="2103331" cy="8288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80"/>
        <p:cNvGrpSpPr/>
        <p:nvPr/>
      </p:nvGrpSpPr>
      <p:grpSpPr>
        <a:xfrm>
          <a:off x="0" y="0"/>
          <a:ext cx="0" cy="0"/>
          <a:chOff x="0" y="0"/>
          <a:chExt cx="0" cy="0"/>
        </a:xfrm>
      </p:grpSpPr>
      <p:sp>
        <p:nvSpPr>
          <p:cNvPr id="81" name="Google Shape;81;p2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5"/>
          <p:cNvSpPr txBox="1">
            <a:spLocks noGrp="1"/>
          </p:cNvSpPr>
          <p:nvPr>
            <p:ph type="body" idx="1"/>
          </p:nvPr>
        </p:nvSpPr>
        <p:spPr>
          <a:xfrm rot="5400000">
            <a:off x="2080418" y="129382"/>
            <a:ext cx="4373563" cy="7620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2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vislý nadpis a text" type="vertTitleAndTx">
  <p:cSld name="VERTICAL_TITLE_AND_VERTICAL_TEXT">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rot="5400000">
            <a:off x="5157391" y="2596753"/>
            <a:ext cx="5001419"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26"/>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6"/>
              </a:buClr>
              <a:buSzPts val="3600"/>
              <a:buFont typeface="Arial "/>
              <a:buNone/>
              <a:defRPr b="1">
                <a:latin typeface="Arial "/>
                <a:ea typeface="Arial "/>
                <a:cs typeface="Arial "/>
                <a:sym typeface="Arial "/>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17"/>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1447800"/>
            <a:ext cx="7772400" cy="43211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7200"/>
              <a:buFont typeface="Arial Black"/>
              <a:buNone/>
              <a:defRPr sz="7200" b="0" cap="none">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228601"/>
            <a:ext cx="7772400" cy="10668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dk2"/>
              </a:buClr>
              <a:buSzPts val="2000"/>
              <a:buNone/>
              <a:defRPr sz="2000" b="0" cap="none">
                <a:solidFill>
                  <a:schemeClr val="dk2"/>
                </a:solidFill>
                <a:latin typeface="Arial Black"/>
                <a:ea typeface="Arial Black"/>
                <a:cs typeface="Arial Black"/>
                <a:sym typeface="Arial Black"/>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36" name="Google Shape;36;p18"/>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
        <p:nvSpPr>
          <p:cNvPr id="38" name="Google Shape;38;p18"/>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1630680" y="1574800"/>
            <a:ext cx="329184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2" name="Google Shape;42;p19"/>
          <p:cNvSpPr txBox="1">
            <a:spLocks noGrp="1"/>
          </p:cNvSpPr>
          <p:nvPr>
            <p:ph type="body" idx="2"/>
          </p:nvPr>
        </p:nvSpPr>
        <p:spPr>
          <a:xfrm>
            <a:off x="5090160" y="1574800"/>
            <a:ext cx="329184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3" name="Google Shape;43;p19"/>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9"/>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46"/>
        <p:cNvGrpSpPr/>
        <p:nvPr/>
      </p:nvGrpSpPr>
      <p:grpSpPr>
        <a:xfrm>
          <a:off x="0" y="0"/>
          <a:ext cx="0" cy="0"/>
          <a:chOff x="0" y="0"/>
          <a:chExt cx="0" cy="0"/>
        </a:xfrm>
      </p:grpSpPr>
      <p:sp>
        <p:nvSpPr>
          <p:cNvPr id="47" name="Google Shape;47;p2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0"/>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20"/>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20"/>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20"/>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20"/>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6"/>
              </a:buClr>
              <a:buSzPts val="3600"/>
              <a:buFont typeface="Arial Black"/>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60"/>
        <p:cNvGrpSpPr/>
        <p:nvPr/>
      </p:nvGrpSpPr>
      <p:grpSpPr>
        <a:xfrm>
          <a:off x="0" y="0"/>
          <a:ext cx="0" cy="0"/>
          <a:chOff x="0" y="0"/>
          <a:chExt cx="0" cy="0"/>
        </a:xfrm>
      </p:grpSpPr>
      <p:sp>
        <p:nvSpPr>
          <p:cNvPr id="61" name="Google Shape;61;p2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64"/>
        <p:cNvGrpSpPr/>
        <p:nvPr/>
      </p:nvGrpSpPr>
      <p:grpSpPr>
        <a:xfrm>
          <a:off x="0" y="0"/>
          <a:ext cx="0" cy="0"/>
          <a:chOff x="0" y="0"/>
          <a:chExt cx="0" cy="0"/>
        </a:xfrm>
      </p:grpSpPr>
      <p:sp>
        <p:nvSpPr>
          <p:cNvPr id="65" name="Google Shape;65;p23"/>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sz="3200"/>
            </a:lvl1pPr>
            <a:lvl2pPr marL="914400" lvl="1" indent="-406400" algn="l">
              <a:spcBef>
                <a:spcPts val="60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23"/>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2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
        <p:nvSpPr>
          <p:cNvPr id="70" name="Google Shape;70;p2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rázok s popisom" type="picTx">
  <p:cSld name="PICTURE_WITH_CAPTION_TEXT">
    <p:spTree>
      <p:nvGrpSpPr>
        <p:cNvPr id="1" name="Shape 71"/>
        <p:cNvGrpSpPr/>
        <p:nvPr/>
      </p:nvGrpSpPr>
      <p:grpSpPr>
        <a:xfrm>
          <a:off x="0" y="0"/>
          <a:ext cx="0" cy="0"/>
          <a:chOff x="0" y="0"/>
          <a:chExt cx="0" cy="0"/>
        </a:xfrm>
      </p:grpSpPr>
      <p:sp>
        <p:nvSpPr>
          <p:cNvPr id="72" name="Google Shape;72;p24"/>
          <p:cNvSpPr/>
          <p:nvPr/>
        </p:nvSpPr>
        <p:spPr>
          <a:xfrm>
            <a:off x="9001124" y="4846320"/>
            <a:ext cx="142876" cy="20116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 name="Google Shape;73;p24"/>
          <p:cNvSpPr>
            <a:spLocks noGrp="1"/>
          </p:cNvSpPr>
          <p:nvPr>
            <p:ph type="pic" idx="2"/>
          </p:nvPr>
        </p:nvSpPr>
        <p:spPr>
          <a:xfrm>
            <a:off x="-1" y="0"/>
            <a:ext cx="9000877" cy="4846320"/>
          </a:xfrm>
          <a:prstGeom prst="rect">
            <a:avLst/>
          </a:prstGeom>
          <a:solidFill>
            <a:srgbClr val="BFBFBF"/>
          </a:solid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2"/>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2"/>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24"/>
          <p:cNvSpPr txBox="1">
            <a:spLocks noGrp="1"/>
          </p:cNvSpPr>
          <p:nvPr>
            <p:ph type="body" idx="1"/>
          </p:nvPr>
        </p:nvSpPr>
        <p:spPr>
          <a:xfrm>
            <a:off x="457200" y="5715000"/>
            <a:ext cx="815340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2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pt-PT"/>
              <a:t>‹#›</a:t>
            </a:fld>
            <a:endParaRPr/>
          </a:p>
        </p:txBody>
      </p:sp>
      <p:sp>
        <p:nvSpPr>
          <p:cNvPr id="78" name="Google Shape;78;p24"/>
          <p:cNvSpPr txBox="1">
            <a:spLocks noGrp="1"/>
          </p:cNvSpPr>
          <p:nvPr>
            <p:ph type="title"/>
          </p:nvPr>
        </p:nvSpPr>
        <p:spPr>
          <a:xfrm>
            <a:off x="457200" y="4953000"/>
            <a:ext cx="8153400" cy="7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4"/>
          <p:cNvSpPr/>
          <p:nvPr/>
        </p:nvSpPr>
        <p:spPr>
          <a:xfrm>
            <a:off x="9001124" y="0"/>
            <a:ext cx="142876" cy="4846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accent6"/>
              </a:buClr>
              <a:buSzPts val="3600"/>
              <a:buFont typeface="Arial Black"/>
              <a:buNone/>
              <a:defRPr sz="3600" b="0" i="0" u="none" strike="noStrike" cap="non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400" b="1" i="0" u="none" strike="noStrike" cap="none">
                <a:solidFill>
                  <a:schemeClr val="dk2"/>
                </a:solidFill>
                <a:latin typeface="Arial"/>
                <a:ea typeface="Arial"/>
                <a:cs typeface="Arial"/>
                <a:sym typeface="Arial"/>
              </a:defRPr>
            </a:lvl1pPr>
            <a:lvl2pPr marL="0" marR="0" lvl="1" indent="0" algn="l" rtl="0">
              <a:spcBef>
                <a:spcPts val="0"/>
              </a:spcBef>
              <a:buNone/>
              <a:defRPr sz="2400" b="1" i="0" u="none" strike="noStrike" cap="none">
                <a:solidFill>
                  <a:schemeClr val="dk2"/>
                </a:solidFill>
                <a:latin typeface="Arial"/>
                <a:ea typeface="Arial"/>
                <a:cs typeface="Arial"/>
                <a:sym typeface="Arial"/>
              </a:defRPr>
            </a:lvl2pPr>
            <a:lvl3pPr marL="0" marR="0" lvl="2" indent="0" algn="l" rtl="0">
              <a:spcBef>
                <a:spcPts val="0"/>
              </a:spcBef>
              <a:buNone/>
              <a:defRPr sz="2400" b="1" i="0" u="none" strike="noStrike" cap="none">
                <a:solidFill>
                  <a:schemeClr val="dk2"/>
                </a:solidFill>
                <a:latin typeface="Arial"/>
                <a:ea typeface="Arial"/>
                <a:cs typeface="Arial"/>
                <a:sym typeface="Arial"/>
              </a:defRPr>
            </a:lvl3pPr>
            <a:lvl4pPr marL="0" marR="0" lvl="3" indent="0" algn="l" rtl="0">
              <a:spcBef>
                <a:spcPts val="0"/>
              </a:spcBef>
              <a:buNone/>
              <a:defRPr sz="2400" b="1" i="0" u="none" strike="noStrike" cap="none">
                <a:solidFill>
                  <a:schemeClr val="dk2"/>
                </a:solidFill>
                <a:latin typeface="Arial"/>
                <a:ea typeface="Arial"/>
                <a:cs typeface="Arial"/>
                <a:sym typeface="Arial"/>
              </a:defRPr>
            </a:lvl4pPr>
            <a:lvl5pPr marL="0" marR="0" lvl="4" indent="0" algn="l" rtl="0">
              <a:spcBef>
                <a:spcPts val="0"/>
              </a:spcBef>
              <a:buNone/>
              <a:defRPr sz="2400" b="1" i="0" u="none" strike="noStrike" cap="none">
                <a:solidFill>
                  <a:schemeClr val="dk2"/>
                </a:solidFill>
                <a:latin typeface="Arial"/>
                <a:ea typeface="Arial"/>
                <a:cs typeface="Arial"/>
                <a:sym typeface="Arial"/>
              </a:defRPr>
            </a:lvl5pPr>
            <a:lvl6pPr marL="0" marR="0" lvl="5" indent="0" algn="l" rtl="0">
              <a:spcBef>
                <a:spcPts val="0"/>
              </a:spcBef>
              <a:buNone/>
              <a:defRPr sz="2400" b="1" i="0" u="none" strike="noStrike" cap="none">
                <a:solidFill>
                  <a:schemeClr val="dk2"/>
                </a:solidFill>
                <a:latin typeface="Arial"/>
                <a:ea typeface="Arial"/>
                <a:cs typeface="Arial"/>
                <a:sym typeface="Arial"/>
              </a:defRPr>
            </a:lvl6pPr>
            <a:lvl7pPr marL="0" marR="0" lvl="6" indent="0" algn="l" rtl="0">
              <a:spcBef>
                <a:spcPts val="0"/>
              </a:spcBef>
              <a:buNone/>
              <a:defRPr sz="2400" b="1" i="0" u="none" strike="noStrike" cap="none">
                <a:solidFill>
                  <a:schemeClr val="dk2"/>
                </a:solidFill>
                <a:latin typeface="Arial"/>
                <a:ea typeface="Arial"/>
                <a:cs typeface="Arial"/>
                <a:sym typeface="Arial"/>
              </a:defRPr>
            </a:lvl7pPr>
            <a:lvl8pPr marL="0" marR="0" lvl="7" indent="0" algn="l" rtl="0">
              <a:spcBef>
                <a:spcPts val="0"/>
              </a:spcBef>
              <a:buNone/>
              <a:defRPr sz="2400" b="1" i="0" u="none" strike="noStrike" cap="none">
                <a:solidFill>
                  <a:schemeClr val="dk2"/>
                </a:solidFill>
                <a:latin typeface="Arial"/>
                <a:ea typeface="Arial"/>
                <a:cs typeface="Arial"/>
                <a:sym typeface="Arial"/>
              </a:defRPr>
            </a:lvl8pPr>
            <a:lvl9pPr marL="0" marR="0" lvl="8" indent="0" algn="l" rtl="0">
              <a:spcBef>
                <a:spcPts val="0"/>
              </a:spcBef>
              <a:buNone/>
              <a:defRPr sz="24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pt-PT"/>
              <a:t>‹#›</a:t>
            </a:fld>
            <a:endParaRPr/>
          </a:p>
        </p:txBody>
      </p:sp>
      <p:sp>
        <p:nvSpPr>
          <p:cNvPr id="15" name="Google Shape;15;p15"/>
          <p:cNvSpPr/>
          <p:nvPr/>
        </p:nvSpPr>
        <p:spPr>
          <a:xfrm>
            <a:off x="9001124" y="0"/>
            <a:ext cx="142876" cy="1371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15"/>
          <p:cNvSpPr/>
          <p:nvPr/>
        </p:nvSpPr>
        <p:spPr>
          <a:xfrm>
            <a:off x="9001124" y="1371600"/>
            <a:ext cx="142876" cy="5486400"/>
          </a:xfrm>
          <a:prstGeom prst="rect">
            <a:avLst/>
          </a:prstGeom>
          <a:solidFill>
            <a:srgbClr val="FF0000"/>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5" descr="logo 2"/>
          <p:cNvPicPr preferRelativeResize="0"/>
          <p:nvPr/>
        </p:nvPicPr>
        <p:blipFill rotWithShape="1">
          <a:blip r:embed="rId13">
            <a:alphaModFix/>
          </a:blip>
          <a:srcRect/>
          <a:stretch/>
        </p:blipFill>
        <p:spPr>
          <a:xfrm>
            <a:off x="6627132" y="223836"/>
            <a:ext cx="2103331" cy="8288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verywellfamily.com/ways-to-prevent-school-bullying-460755"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pt-PT" sz="4000" dirty="0">
                <a:solidFill>
                  <a:srgbClr val="08A5EF"/>
                </a:solidFill>
                <a:latin typeface="Calibri"/>
                <a:ea typeface="Calibri"/>
                <a:cs typeface="Calibri"/>
                <a:sym typeface="Calibri"/>
              </a:rPr>
              <a:t>Σενάριο 1 - Περιστατικό με μπάλα</a:t>
            </a:r>
            <a:br>
              <a:rPr lang="pt-PT" sz="4000" dirty="0">
                <a:solidFill>
                  <a:srgbClr val="08A5EF"/>
                </a:solidFill>
                <a:latin typeface="Calibri"/>
                <a:ea typeface="Calibri"/>
                <a:cs typeface="Calibri"/>
                <a:sym typeface="Calibri"/>
              </a:rPr>
            </a:br>
            <a:r>
              <a:rPr lang="pt-PT" sz="4000" dirty="0">
                <a:solidFill>
                  <a:srgbClr val="08A5EF"/>
                </a:solidFill>
                <a:latin typeface="Calibri"/>
                <a:ea typeface="Calibri"/>
                <a:cs typeface="Calibri"/>
                <a:sym typeface="Calibri"/>
              </a:rPr>
              <a:t>Θεωρία </a:t>
            </a:r>
            <a:r>
              <a:rPr lang="el-GR" sz="4000" dirty="0">
                <a:solidFill>
                  <a:srgbClr val="08A5EF"/>
                </a:solidFill>
                <a:latin typeface="Calibri"/>
                <a:ea typeface="Calibri"/>
                <a:cs typeface="Calibri"/>
                <a:sym typeface="Calibri"/>
              </a:rPr>
              <a:t>συγκρούσεων</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rtl="0"/>
            <a:r>
              <a:rPr lang="pt-PT" sz="1800" dirty="0">
                <a:solidFill>
                  <a:srgbClr val="EF8E7B"/>
                </a:solidFill>
              </a:rPr>
              <a:t>Προβλήματα στις σχέσεις μεταξύ </a:t>
            </a:r>
            <a:r>
              <a:rPr lang="el-GR" sz="1800" dirty="0">
                <a:solidFill>
                  <a:srgbClr val="EF8E7B"/>
                </a:solidFill>
              </a:rPr>
              <a:t>συνομήλικων</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el-GR" dirty="0"/>
              <a:t>ΠΑΡΟΡΜΗΤΙΚΟΤΗΤΑ</a:t>
            </a:r>
            <a:r>
              <a:rPr lang="pt-PT" dirty="0"/>
              <a:t> - ΕΙΣΑΓΩΓΗ</a:t>
            </a:r>
            <a:endParaRPr dirty="0"/>
          </a:p>
        </p:txBody>
      </p:sp>
      <p:sp>
        <p:nvSpPr>
          <p:cNvPr id="162" name="Google Shape;162;p10"/>
          <p:cNvSpPr txBox="1">
            <a:spLocks noGrp="1"/>
          </p:cNvSpPr>
          <p:nvPr>
            <p:ph type="body" idx="1"/>
          </p:nvPr>
        </p:nvSpPr>
        <p:spPr>
          <a:xfrm>
            <a:off x="457200" y="1752601"/>
            <a:ext cx="7620000" cy="3405995"/>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2400"/>
              <a:buNone/>
            </a:pPr>
            <a:r>
              <a:rPr lang="pt-PT" sz="2400" dirty="0"/>
              <a:t>Η παρορμητική συμπεριφορά των μαθητών μπορεί να είναι ένα μεγάλο πρόβλημα για κάθε δάσκαλο. Αποσπά την προσοχή ολόκληρης της τάξης, διακόπτει τ</a:t>
            </a:r>
            <a:r>
              <a:rPr lang="el-GR" sz="2400" dirty="0"/>
              <a:t>ο μάθημα </a:t>
            </a:r>
            <a:r>
              <a:rPr lang="pt-PT" sz="2400" dirty="0"/>
              <a:t>και μπορεί να αποτελέσει εμπόδιο στη μαθησιακή διαδικασία.</a:t>
            </a:r>
            <a:endParaRPr dirty="0"/>
          </a:p>
          <a:p>
            <a:pPr marL="0" lvl="0" indent="0" algn="l" rtl="0">
              <a:spcBef>
                <a:spcPts val="1080"/>
              </a:spcBef>
              <a:spcAft>
                <a:spcPts val="0"/>
              </a:spcAft>
              <a:buClr>
                <a:schemeClr val="dk1"/>
              </a:buClr>
              <a:buSzPts val="2400"/>
              <a:buNone/>
            </a:pPr>
            <a:r>
              <a:rPr lang="pt-PT" sz="2400" dirty="0"/>
              <a:t>Οι εκπαιδευτικοί πρέπει να είναι σε θέση να κατανοήσουν τη φύση της παρορμητικότητας στα παιδιά προκειμένου να διαχειριστούν σωστά τις καταστάσεις στην τάξη.</a:t>
            </a:r>
            <a:endParaRPr dirty="0"/>
          </a:p>
        </p:txBody>
      </p:sp>
      <p:pic>
        <p:nvPicPr>
          <p:cNvPr id="163" name="Google Shape;163;p10"/>
          <p:cNvPicPr preferRelativeResize="0"/>
          <p:nvPr/>
        </p:nvPicPr>
        <p:blipFill rotWithShape="1">
          <a:blip r:embed="rId3">
            <a:alphaModFix/>
          </a:blip>
          <a:srcRect/>
          <a:stretch/>
        </p:blipFill>
        <p:spPr>
          <a:xfrm>
            <a:off x="5586033" y="4603948"/>
            <a:ext cx="2039717" cy="2101334"/>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7211144"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en-US" sz="3200" dirty="0"/>
              <a:t>Π</a:t>
            </a:r>
            <a:r>
              <a:rPr lang="el-GR" sz="3200" dirty="0"/>
              <a:t>ΕΡΙΣΤΑΤΙΚΟ</a:t>
            </a:r>
            <a:r>
              <a:rPr lang="en-US" sz="3200" dirty="0"/>
              <a:t> ΠΟΛΙΤΙΣ</a:t>
            </a:r>
            <a:r>
              <a:rPr lang="el-GR" sz="3200" dirty="0"/>
              <a:t>Μ</a:t>
            </a:r>
            <a:r>
              <a:rPr lang="en-US" sz="3200" dirty="0"/>
              <a:t>ΙΚΩΝ ΔΙΑΦΟΡΩΝ</a:t>
            </a:r>
            <a:endParaRPr sz="3200" dirty="0"/>
          </a:p>
        </p:txBody>
      </p:sp>
      <p:sp>
        <p:nvSpPr>
          <p:cNvPr id="107" name="Google Shape;107;p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fontScale="92500"/>
          </a:bodyPr>
          <a:lstStyle/>
          <a:p>
            <a:pPr marL="285750" lvl="0" indent="-285750" algn="l" rtl="0">
              <a:lnSpc>
                <a:spcPct val="80000"/>
              </a:lnSpc>
              <a:spcBef>
                <a:spcPts val="0"/>
              </a:spcBef>
              <a:spcAft>
                <a:spcPts val="0"/>
              </a:spcAft>
              <a:buClr>
                <a:schemeClr val="dk1"/>
              </a:buClr>
              <a:buSzPts val="2240"/>
              <a:buFont typeface="Arial"/>
              <a:buChar char="•"/>
            </a:pPr>
            <a:r>
              <a:rPr lang="en-US" sz="2240" b="0" dirty="0"/>
              <a:t>Ο Zayn </a:t>
            </a:r>
            <a:r>
              <a:rPr lang="en-US" sz="2240" b="0" dirty="0" err="1"/>
              <a:t>είν</a:t>
            </a:r>
            <a:r>
              <a:rPr lang="en-US" sz="2240" b="0" dirty="0"/>
              <a:t>αι μαθητής μεταν</a:t>
            </a:r>
            <a:r>
              <a:rPr lang="el-GR" sz="2240" b="0" dirty="0"/>
              <a:t>άστης</a:t>
            </a:r>
            <a:r>
              <a:rPr lang="en-US" sz="2240" b="0" dirty="0"/>
              <a:t>/πρ</a:t>
            </a:r>
            <a:r>
              <a:rPr lang="el-GR" sz="2240" b="0" dirty="0"/>
              <a:t>ό</a:t>
            </a:r>
            <a:r>
              <a:rPr lang="en-US" sz="2240" b="0" dirty="0" err="1"/>
              <a:t>σφ</a:t>
            </a:r>
            <a:r>
              <a:rPr lang="el-GR" sz="2240" b="0" dirty="0"/>
              <a:t>υ</a:t>
            </a:r>
            <a:r>
              <a:rPr lang="en-US" sz="2240" b="0" dirty="0"/>
              <a:t>γ</a:t>
            </a:r>
            <a:r>
              <a:rPr lang="el-GR" sz="2240" b="0" dirty="0"/>
              <a:t>ας</a:t>
            </a:r>
            <a:r>
              <a:rPr lang="en-US" sz="2240" b="0" dirty="0"/>
              <a:t> από </a:t>
            </a:r>
            <a:r>
              <a:rPr lang="en-US" sz="2240" b="0" dirty="0" err="1"/>
              <a:t>τη</a:t>
            </a:r>
            <a:r>
              <a:rPr lang="en-US" sz="2240" b="0" dirty="0"/>
              <a:t> </a:t>
            </a:r>
            <a:r>
              <a:rPr lang="en-US" sz="2240" b="0" dirty="0" err="1"/>
              <a:t>Συρί</a:t>
            </a:r>
            <a:r>
              <a:rPr lang="en-US" sz="2240" b="0" dirty="0"/>
              <a:t>α. </a:t>
            </a:r>
            <a:endParaRPr sz="2240" b="0" dirty="0"/>
          </a:p>
          <a:p>
            <a:pPr marL="285750" lvl="0" indent="-285750" algn="l" rtl="0">
              <a:lnSpc>
                <a:spcPct val="80000"/>
              </a:lnSpc>
              <a:spcBef>
                <a:spcPts val="1048"/>
              </a:spcBef>
              <a:spcAft>
                <a:spcPts val="0"/>
              </a:spcAft>
              <a:buClr>
                <a:schemeClr val="dk1"/>
              </a:buClr>
              <a:buSzPts val="2240"/>
              <a:buFont typeface="Arial"/>
              <a:buChar char="•"/>
            </a:pPr>
            <a:r>
              <a:rPr lang="en-US" sz="2240" b="0" dirty="0" err="1"/>
              <a:t>Είν</a:t>
            </a:r>
            <a:r>
              <a:rPr lang="en-US" sz="2240" b="0" dirty="0"/>
              <a:t>αι πολύ γλυκό αγόρι, αλλά πολύ ντροπαλός. </a:t>
            </a:r>
            <a:r>
              <a:rPr lang="en-US" sz="2240" b="0" dirty="0" err="1"/>
              <a:t>Εξ</a:t>
            </a:r>
            <a:r>
              <a:rPr lang="en-US" sz="2240" b="0" dirty="0"/>
              <a:t>ακολουθεί να μην ταιριάζει με κανέναν επειδή δυσκολεύεται να μιλήσει τη γλώσσα της χώρας υποδοχής.</a:t>
            </a:r>
            <a:endParaRPr sz="2240" b="0" dirty="0"/>
          </a:p>
          <a:p>
            <a:pPr marL="285750" lvl="0" indent="-285750" algn="l" rtl="0">
              <a:lnSpc>
                <a:spcPct val="80000"/>
              </a:lnSpc>
              <a:spcBef>
                <a:spcPts val="1048"/>
              </a:spcBef>
              <a:spcAft>
                <a:spcPts val="0"/>
              </a:spcAft>
              <a:buClr>
                <a:schemeClr val="dk1"/>
              </a:buClr>
              <a:buSzPts val="2240"/>
              <a:buFont typeface="Arial"/>
              <a:buChar char="•"/>
            </a:pPr>
            <a:r>
              <a:rPr lang="en-US" sz="2240" b="0" dirty="0" err="1"/>
              <a:t>Κάθε</a:t>
            </a:r>
            <a:r>
              <a:rPr lang="en-US" sz="2240" b="0" dirty="0"/>
              <a:t> </a:t>
            </a:r>
            <a:r>
              <a:rPr lang="en-US" sz="2240" b="0" dirty="0" err="1"/>
              <a:t>φορά</a:t>
            </a:r>
            <a:r>
              <a:rPr lang="en-US" sz="2240" b="0" dirty="0"/>
              <a:t> π</a:t>
            </a:r>
            <a:r>
              <a:rPr lang="en-US" sz="2240" b="0" dirty="0" err="1"/>
              <a:t>ου</a:t>
            </a:r>
            <a:r>
              <a:rPr lang="en-US" sz="2240" b="0" dirty="0"/>
              <a:t> ο </a:t>
            </a:r>
            <a:r>
              <a:rPr lang="en-US" sz="2240" b="0" dirty="0" err="1"/>
              <a:t>δάσκ</a:t>
            </a:r>
            <a:r>
              <a:rPr lang="en-US" sz="2240" b="0" dirty="0"/>
              <a:t>αλος του ζητά να μιλήσει, αρνείται. </a:t>
            </a:r>
            <a:r>
              <a:rPr lang="en-US" sz="2240" b="0" dirty="0" err="1"/>
              <a:t>Αυτή</a:t>
            </a:r>
            <a:r>
              <a:rPr lang="en-US" sz="2240" b="0" dirty="0"/>
              <a:t> η </a:t>
            </a:r>
            <a:r>
              <a:rPr lang="en-US" sz="2240" b="0" dirty="0" err="1"/>
              <a:t>άρνηση</a:t>
            </a:r>
            <a:r>
              <a:rPr lang="en-US" sz="2240" b="0" dirty="0"/>
              <a:t> α</a:t>
            </a:r>
            <a:r>
              <a:rPr lang="en-US" sz="2240" b="0" dirty="0" err="1"/>
              <a:t>υξάνετ</a:t>
            </a:r>
            <a:r>
              <a:rPr lang="en-US" sz="2240" b="0" dirty="0"/>
              <a:t>αι γιατί κάθε φορά που προσπαθεί να πει κάτι στην τάξη οι συμμαθητές του γελούν.</a:t>
            </a:r>
            <a:endParaRPr sz="2240" b="0" dirty="0"/>
          </a:p>
          <a:p>
            <a:pPr marL="285750" lvl="0" indent="-285750" algn="l" rtl="0">
              <a:lnSpc>
                <a:spcPct val="80000"/>
              </a:lnSpc>
              <a:spcBef>
                <a:spcPts val="1048"/>
              </a:spcBef>
              <a:spcAft>
                <a:spcPts val="0"/>
              </a:spcAft>
              <a:buClr>
                <a:schemeClr val="dk1"/>
              </a:buClr>
              <a:buSzPts val="2240"/>
              <a:buFont typeface="Arial"/>
              <a:buChar char="•"/>
            </a:pPr>
            <a:r>
              <a:rPr lang="en-US" sz="2240" b="0" dirty="0" err="1"/>
              <a:t>Εκείνη</a:t>
            </a:r>
            <a:r>
              <a:rPr lang="en-US" sz="2240" b="0" dirty="0"/>
              <a:t> </a:t>
            </a:r>
            <a:r>
              <a:rPr lang="en-US" sz="2240" b="0" dirty="0" err="1"/>
              <a:t>την</a:t>
            </a:r>
            <a:r>
              <a:rPr lang="en-US" sz="2240" b="0" dirty="0"/>
              <a:t> </a:t>
            </a:r>
            <a:r>
              <a:rPr lang="en-US" sz="2240" b="0" dirty="0" err="1"/>
              <a:t>ημέρ</a:t>
            </a:r>
            <a:r>
              <a:rPr lang="en-US" sz="2240" b="0" dirty="0"/>
              <a:t>α, ο δάσκαλος του ζήτησε να μιλήσει λίγο για το όνομά του και την ιστορία της οικογένειάς του. Και </a:t>
            </a:r>
            <a:r>
              <a:rPr lang="en-US" sz="2240" b="0" dirty="0" err="1"/>
              <a:t>τον</a:t>
            </a:r>
            <a:r>
              <a:rPr lang="en-US" sz="2240" b="0" dirty="0"/>
              <a:t> </a:t>
            </a:r>
            <a:r>
              <a:rPr lang="en-US" sz="2240" b="0" dirty="0" err="1"/>
              <a:t>ενθάρρυνε</a:t>
            </a:r>
            <a:r>
              <a:rPr lang="en-US" sz="2240" b="0" dirty="0"/>
              <a:t> να </a:t>
            </a:r>
            <a:r>
              <a:rPr lang="en-US" sz="2240" b="0" dirty="0" err="1"/>
              <a:t>μιλήσει</a:t>
            </a:r>
            <a:r>
              <a:rPr lang="en-US" sz="2240" b="0" dirty="0"/>
              <a:t> </a:t>
            </a:r>
            <a:r>
              <a:rPr lang="en-US" sz="2240" b="0" dirty="0" err="1"/>
              <a:t>λίγο</a:t>
            </a:r>
            <a:r>
              <a:rPr lang="en-US" sz="2240" b="0" dirty="0"/>
              <a:t> </a:t>
            </a:r>
            <a:r>
              <a:rPr lang="en-US" sz="2240" b="0" dirty="0" err="1"/>
              <a:t>στη</a:t>
            </a:r>
            <a:r>
              <a:rPr lang="en-US" sz="2240" b="0" dirty="0"/>
              <a:t> </a:t>
            </a:r>
            <a:r>
              <a:rPr lang="en-US" sz="2240" b="0" dirty="0" err="1"/>
              <a:t>μητρική</a:t>
            </a:r>
            <a:r>
              <a:rPr lang="en-US" sz="2240" b="0" dirty="0"/>
              <a:t> </a:t>
            </a:r>
            <a:r>
              <a:rPr lang="en-US" sz="2240" b="0" dirty="0" err="1"/>
              <a:t>του</a:t>
            </a:r>
            <a:r>
              <a:rPr lang="en-US" sz="2240" b="0" dirty="0"/>
              <a:t> </a:t>
            </a:r>
            <a:r>
              <a:rPr lang="en-US" sz="2240" b="0" dirty="0" err="1"/>
              <a:t>γλώσσ</a:t>
            </a:r>
            <a:r>
              <a:rPr lang="en-US" sz="2240" b="0" dirty="0"/>
              <a:t>α.</a:t>
            </a:r>
            <a:endParaRPr sz="2240" b="0" dirty="0"/>
          </a:p>
          <a:p>
            <a:pPr marL="285750" lvl="0" indent="-285750" algn="l" rtl="0">
              <a:lnSpc>
                <a:spcPct val="80000"/>
              </a:lnSpc>
              <a:spcBef>
                <a:spcPts val="1048"/>
              </a:spcBef>
              <a:spcAft>
                <a:spcPts val="0"/>
              </a:spcAft>
              <a:buClr>
                <a:schemeClr val="dk1"/>
              </a:buClr>
              <a:buSzPts val="2240"/>
              <a:buFont typeface="Arial"/>
              <a:buChar char="•"/>
            </a:pPr>
            <a:r>
              <a:rPr lang="en-US" sz="2240" b="0" dirty="0" err="1"/>
              <a:t>Μόλις</a:t>
            </a:r>
            <a:r>
              <a:rPr lang="en-US" sz="2240" b="0" dirty="0"/>
              <a:t> </a:t>
            </a:r>
            <a:r>
              <a:rPr lang="en-US" sz="2240" b="0" dirty="0" err="1"/>
              <a:t>άρχισε</a:t>
            </a:r>
            <a:r>
              <a:rPr lang="en-US" sz="2240" b="0" dirty="0"/>
              <a:t> να </a:t>
            </a:r>
            <a:r>
              <a:rPr lang="en-US" sz="2240" b="0" dirty="0" err="1"/>
              <a:t>μιλάει</a:t>
            </a:r>
            <a:r>
              <a:rPr lang="en-US" sz="2240" b="0" dirty="0"/>
              <a:t>, </a:t>
            </a:r>
            <a:r>
              <a:rPr lang="en-US" sz="2240" b="0" dirty="0" err="1"/>
              <a:t>οι</a:t>
            </a:r>
            <a:r>
              <a:rPr lang="en-US" sz="2240" b="0" dirty="0"/>
              <a:t> </a:t>
            </a:r>
            <a:r>
              <a:rPr lang="en-US" sz="2240" b="0" dirty="0" err="1"/>
              <a:t>συμμ</a:t>
            </a:r>
            <a:r>
              <a:rPr lang="en-US" sz="2240" b="0" dirty="0"/>
              <a:t>αθητές του άρχισαν να γελούν.</a:t>
            </a:r>
            <a:endParaRPr dirty="0"/>
          </a:p>
          <a:p>
            <a:pPr marL="0" lvl="0" indent="0" algn="l" rtl="0">
              <a:lnSpc>
                <a:spcPct val="80000"/>
              </a:lnSpc>
              <a:spcBef>
                <a:spcPts val="796"/>
              </a:spcBef>
              <a:spcAft>
                <a:spcPts val="0"/>
              </a:spcAft>
              <a:buClr>
                <a:schemeClr val="dk1"/>
              </a:buClr>
              <a:buSzPts val="980"/>
              <a:buNone/>
            </a:pPr>
            <a:br>
              <a:rPr lang="en-US" sz="980" dirty="0"/>
            </a:br>
            <a:endParaRPr sz="1960" b="0" dirty="0">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lvl="0" algn="ctr">
              <a:buClr>
                <a:srgbClr val="08A5EF"/>
              </a:buClr>
              <a:buSzPts val="4000"/>
            </a:pPr>
            <a:r>
              <a:rPr lang="pt-PT" sz="4000" dirty="0">
                <a:solidFill>
                  <a:srgbClr val="08A5EF"/>
                </a:solidFill>
                <a:latin typeface="Calibri"/>
                <a:ea typeface="Calibri"/>
                <a:cs typeface="Calibri"/>
                <a:sym typeface="Calibri"/>
              </a:rPr>
              <a:t>Σενάριο 4 - </a:t>
            </a:r>
            <a:r>
              <a:rPr lang="el-GR" sz="4000" dirty="0">
                <a:solidFill>
                  <a:srgbClr val="08A5EF"/>
                </a:solidFill>
                <a:latin typeface="Calibri"/>
                <a:ea typeface="Calibri"/>
                <a:cs typeface="Calibri"/>
                <a:sym typeface="Calibri"/>
              </a:rPr>
              <a:t>Περιστατικό</a:t>
            </a:r>
            <a:r>
              <a:rPr lang="en-US" sz="4000" dirty="0">
                <a:solidFill>
                  <a:srgbClr val="08A5EF"/>
                </a:solidFill>
                <a:latin typeface="Calibri"/>
                <a:ea typeface="Calibri"/>
                <a:cs typeface="Calibri"/>
                <a:sym typeface="Calibri"/>
              </a:rPr>
              <a:t> π</a:t>
            </a:r>
            <a:r>
              <a:rPr lang="en-US" sz="4000" dirty="0" err="1">
                <a:solidFill>
                  <a:srgbClr val="08A5EF"/>
                </a:solidFill>
                <a:latin typeface="Calibri"/>
                <a:ea typeface="Calibri"/>
                <a:cs typeface="Calibri"/>
                <a:sym typeface="Calibri"/>
              </a:rPr>
              <a:t>ολιτισ</a:t>
            </a:r>
            <a:r>
              <a:rPr lang="el-GR" sz="4000" dirty="0">
                <a:solidFill>
                  <a:srgbClr val="08A5EF"/>
                </a:solidFill>
                <a:latin typeface="Calibri"/>
                <a:ea typeface="Calibri"/>
                <a:cs typeface="Calibri"/>
                <a:sym typeface="Calibri"/>
              </a:rPr>
              <a:t>μ</a:t>
            </a:r>
            <a:r>
              <a:rPr lang="en-US" sz="4000" dirty="0" err="1">
                <a:solidFill>
                  <a:srgbClr val="08A5EF"/>
                </a:solidFill>
                <a:latin typeface="Calibri"/>
                <a:ea typeface="Calibri"/>
                <a:cs typeface="Calibri"/>
                <a:sym typeface="Calibri"/>
              </a:rPr>
              <a:t>ικών</a:t>
            </a:r>
            <a:r>
              <a:rPr lang="en-US" sz="4000" dirty="0">
                <a:solidFill>
                  <a:srgbClr val="08A5EF"/>
                </a:solidFill>
                <a:latin typeface="Calibri"/>
                <a:ea typeface="Calibri"/>
                <a:cs typeface="Calibri"/>
                <a:sym typeface="Calibri"/>
              </a:rPr>
              <a:t> </a:t>
            </a:r>
            <a:r>
              <a:rPr lang="en-US" sz="4000" dirty="0" err="1">
                <a:solidFill>
                  <a:srgbClr val="08A5EF"/>
                </a:solidFill>
                <a:latin typeface="Calibri"/>
                <a:ea typeface="Calibri"/>
                <a:cs typeface="Calibri"/>
                <a:sym typeface="Calibri"/>
              </a:rPr>
              <a:t>δι</a:t>
            </a:r>
            <a:r>
              <a:rPr lang="en-US" sz="4000" dirty="0">
                <a:solidFill>
                  <a:srgbClr val="08A5EF"/>
                </a:solidFill>
                <a:latin typeface="Calibri"/>
                <a:ea typeface="Calibri"/>
                <a:cs typeface="Calibri"/>
                <a:sym typeface="Calibri"/>
              </a:rPr>
              <a:t>αφορών</a:t>
            </a:r>
            <a:br>
              <a:rPr lang="pt-PT" sz="4000" dirty="0">
                <a:solidFill>
                  <a:srgbClr val="08A5EF"/>
                </a:solidFill>
                <a:latin typeface="Calibri"/>
                <a:ea typeface="Calibri"/>
                <a:cs typeface="Calibri"/>
                <a:sym typeface="Calibri"/>
              </a:rPr>
            </a:br>
            <a:r>
              <a:rPr lang="pt-PT" sz="4000" dirty="0">
                <a:solidFill>
                  <a:srgbClr val="08A5EF"/>
                </a:solidFill>
                <a:latin typeface="Calibri"/>
                <a:ea typeface="Calibri"/>
                <a:cs typeface="Calibri"/>
                <a:sym typeface="Calibri"/>
              </a:rPr>
              <a:t>Συμπερασματικές σημειώσεις</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Προβλήματα στις σχέσεις μεταξύ </a:t>
            </a:r>
            <a:r>
              <a:rPr lang="el-GR" sz="1800" dirty="0">
                <a:solidFill>
                  <a:srgbClr val="EF8E7B"/>
                </a:solidFill>
              </a:rPr>
              <a:t>συνομήλικων</a:t>
            </a:r>
            <a:endParaRPr lang="pt-PT" sz="18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240"/>
              <a:buFont typeface="Arial "/>
              <a:buNone/>
            </a:pPr>
            <a:r>
              <a:rPr lang="pt-PT" sz="3240"/>
              <a:t>ΠΟΛΙΤΙΣΜΙΚΕΣ ΔΙΑΦΟΡΕΣ</a:t>
            </a:r>
            <a:br>
              <a:rPr lang="pt-PT" sz="3240"/>
            </a:br>
            <a:r>
              <a:rPr lang="pt-PT" sz="3240"/>
              <a:t>ΘΥΜΗΣΟΥ...</a:t>
            </a:r>
            <a:endParaRPr sz="3240"/>
          </a:p>
        </p:txBody>
      </p:sp>
      <p:sp>
        <p:nvSpPr>
          <p:cNvPr id="107" name="Google Shape;107;p2"/>
          <p:cNvSpPr txBox="1">
            <a:spLocks noGrp="1"/>
          </p:cNvSpPr>
          <p:nvPr>
            <p:ph type="body" idx="1"/>
          </p:nvPr>
        </p:nvSpPr>
        <p:spPr>
          <a:xfrm>
            <a:off x="451217" y="1723858"/>
            <a:ext cx="7992888" cy="176890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pt-PT" b="0"/>
              <a:t>Η πολιτιστική ποικιλομορφία είναι ένα εξαιρετικά περίπλοκο και μερικές φορές εξαιρετικά προσωπικό και συναισθηματικό θέμα. Η σκέψη για τον πολιτισμό και τις διαφορές μεταξύ των πολιτισμών δεν αφορά μόνο τους «αυτούς». Αφορά επίσης «εμάς». Αγγίζει την ουσία του ποιοι είμαστε; ο πυρήνας των δικών μας ταυτοτήτων.</a:t>
            </a:r>
            <a:endParaRPr b="0"/>
          </a:p>
          <a:p>
            <a:pPr marL="0" lvl="0" indent="0" algn="l" rtl="0">
              <a:spcBef>
                <a:spcPts val="1000"/>
              </a:spcBef>
              <a:spcAft>
                <a:spcPts val="0"/>
              </a:spcAft>
              <a:buClr>
                <a:schemeClr val="dk1"/>
              </a:buClr>
              <a:buSzPts val="2000"/>
              <a:buNone/>
            </a:pPr>
            <a:endParaRPr b="0"/>
          </a:p>
          <a:p>
            <a:pPr marL="0" lvl="0" indent="0" algn="l" rtl="0">
              <a:spcBef>
                <a:spcPts val="1000"/>
              </a:spcBef>
              <a:spcAft>
                <a:spcPts val="0"/>
              </a:spcAft>
              <a:buClr>
                <a:schemeClr val="dk1"/>
              </a:buClr>
              <a:buSzPts val="2000"/>
              <a:buNone/>
            </a:pPr>
            <a:endParaRPr/>
          </a:p>
          <a:p>
            <a:pPr marL="0" lvl="0" indent="0" algn="l" rtl="0">
              <a:spcBef>
                <a:spcPts val="1000"/>
              </a:spcBef>
              <a:spcAft>
                <a:spcPts val="0"/>
              </a:spcAft>
              <a:buClr>
                <a:schemeClr val="dk1"/>
              </a:buClr>
              <a:buSzPts val="2000"/>
              <a:buNone/>
            </a:pPr>
            <a:endParaRPr b="0"/>
          </a:p>
        </p:txBody>
      </p:sp>
      <p:pic>
        <p:nvPicPr>
          <p:cNvPr id="108" name="Google Shape;108;p2" descr="Cultural Diversity - Justine Schreacke's Portfolio"/>
          <p:cNvPicPr preferRelativeResize="0"/>
          <p:nvPr/>
        </p:nvPicPr>
        <p:blipFill rotWithShape="1">
          <a:blip r:embed="rId3">
            <a:alphaModFix/>
          </a:blip>
          <a:srcRect/>
          <a:stretch/>
        </p:blipFill>
        <p:spPr>
          <a:xfrm>
            <a:off x="2483768" y="3492760"/>
            <a:ext cx="4196680" cy="278858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240"/>
              <a:buFont typeface="Arial "/>
              <a:buNone/>
            </a:pPr>
            <a:r>
              <a:rPr lang="pt-PT" sz="3240"/>
              <a:t>ΠΟΛΙΤΙΣΜΙΚΕΣ ΔΙΑΦΟΡΕΣ</a:t>
            </a:r>
            <a:br>
              <a:rPr lang="pt-PT" sz="3240"/>
            </a:br>
            <a:r>
              <a:rPr lang="pt-PT" sz="3240"/>
              <a:t>ΘΥΜΗΣΟΥ...</a:t>
            </a:r>
            <a:endParaRPr sz="3240"/>
          </a:p>
        </p:txBody>
      </p:sp>
      <p:sp>
        <p:nvSpPr>
          <p:cNvPr id="114" name="Google Shape;114;p3"/>
          <p:cNvSpPr txBox="1">
            <a:spLocks noGrp="1"/>
          </p:cNvSpPr>
          <p:nvPr>
            <p:ph type="body" idx="1"/>
          </p:nvPr>
        </p:nvSpPr>
        <p:spPr>
          <a:xfrm>
            <a:off x="457200" y="1524318"/>
            <a:ext cx="8579296" cy="507303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endParaRPr/>
          </a:p>
          <a:p>
            <a:pPr marL="342900" lvl="0" indent="-215900" algn="l" rtl="0">
              <a:spcBef>
                <a:spcPts val="1000"/>
              </a:spcBef>
              <a:spcAft>
                <a:spcPts val="0"/>
              </a:spcAft>
              <a:buClr>
                <a:schemeClr val="dk1"/>
              </a:buClr>
              <a:buSzPts val="2000"/>
              <a:buFont typeface="Arial"/>
              <a:buNone/>
            </a:pPr>
            <a:endParaRPr/>
          </a:p>
        </p:txBody>
      </p:sp>
      <p:pic>
        <p:nvPicPr>
          <p:cNvPr id="115" name="Google Shape;115;p3"/>
          <p:cNvPicPr preferRelativeResize="0"/>
          <p:nvPr/>
        </p:nvPicPr>
        <p:blipFill rotWithShape="1">
          <a:blip r:embed="rId3">
            <a:alphaModFix/>
          </a:blip>
          <a:srcRect/>
          <a:stretch/>
        </p:blipFill>
        <p:spPr>
          <a:xfrm>
            <a:off x="424473" y="1628800"/>
            <a:ext cx="3643472" cy="2592288"/>
          </a:xfrm>
          <a:prstGeom prst="rect">
            <a:avLst/>
          </a:prstGeom>
          <a:noFill/>
          <a:ln>
            <a:noFill/>
          </a:ln>
        </p:spPr>
      </p:pic>
      <p:pic>
        <p:nvPicPr>
          <p:cNvPr id="116" name="Google Shape;116;p3"/>
          <p:cNvPicPr preferRelativeResize="0"/>
          <p:nvPr/>
        </p:nvPicPr>
        <p:blipFill rotWithShape="1">
          <a:blip r:embed="rId4">
            <a:alphaModFix/>
          </a:blip>
          <a:srcRect/>
          <a:stretch/>
        </p:blipFill>
        <p:spPr>
          <a:xfrm>
            <a:off x="4355976" y="1628800"/>
            <a:ext cx="4392488" cy="36004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Σενάριο 5 - Περιστατικό ρατσισμού</a:t>
            </a:r>
            <a:b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br>
            <a:r>
              <a:rPr lang="pt-PT" sz="4000" dirty="0">
                <a:solidFill>
                  <a:srgbClr val="08A5EF"/>
                </a:solidFill>
                <a:latin typeface="Calibri"/>
                <a:ea typeface="Calibri"/>
                <a:cs typeface="Calibri"/>
                <a:sym typeface="Calibri"/>
              </a:rPr>
              <a:t>Θεωρία </a:t>
            </a:r>
            <a:r>
              <a:rPr lang="el-GR" sz="4000" dirty="0">
                <a:solidFill>
                  <a:srgbClr val="08A5EF"/>
                </a:solidFill>
                <a:latin typeface="Calibri"/>
                <a:ea typeface="Calibri"/>
                <a:cs typeface="Calibri"/>
                <a:sym typeface="Calibri"/>
              </a:rPr>
              <a:t>συγκρούσεων</a:t>
            </a:r>
            <a:endPar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rtl="0"/>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rtl="0"/>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07777"/>
          </a:xfrm>
          <a:prstGeom prst="rect">
            <a:avLst/>
          </a:prstGeom>
        </p:spPr>
        <p:txBody>
          <a:bodyPr wrap="square">
            <a:spAutoFit/>
          </a:bodyPr>
          <a:lstStyle/>
          <a:p>
            <a:pPr lvl="0" algn="ctr"/>
            <a:r>
              <a:rPr lang="pt-PT" dirty="0">
                <a:solidFill>
                  <a:srgbClr val="EF8E7B"/>
                </a:solidFill>
              </a:rPr>
              <a:t>Προβλήματα στις σχέσεις μεταξύ </a:t>
            </a:r>
            <a:r>
              <a:rPr lang="el-GR" dirty="0">
                <a:solidFill>
                  <a:srgbClr val="EF8E7B"/>
                </a:solidFill>
              </a:rPr>
              <a:t>συνομήλικων</a:t>
            </a:r>
            <a:endParaRPr lang="pt-PT" dirty="0"/>
          </a:p>
        </p:txBody>
      </p:sp>
    </p:spTree>
    <p:extLst>
      <p:ext uri="{BB962C8B-B14F-4D97-AF65-F5344CB8AC3E}">
        <p14:creationId xmlns:p14="http://schemas.microsoft.com/office/powerpoint/2010/main" val="34787881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6909758" cy="1371600"/>
          </a:xfrm>
        </p:spPr>
        <p:txBody>
          <a:bodyPr>
            <a:normAutofit/>
          </a:bodyPr>
          <a:lstStyle/>
          <a:p>
            <a:r>
              <a:rPr lang="pt-PT" sz="2800" dirty="0"/>
              <a:t>ΣΧΕΣΕΙΣ </a:t>
            </a:r>
            <a:r>
              <a:rPr lang="el-GR" sz="2800" dirty="0"/>
              <a:t>ΜΕΤΑΞΥ ΣΥΜΟΗΛΙΚΩΝ</a:t>
            </a:r>
            <a:r>
              <a:rPr lang="pt-PT" sz="2800" dirty="0"/>
              <a:t>- </a:t>
            </a:r>
            <a:br>
              <a:rPr lang="pt-PT" sz="2800" dirty="0"/>
            </a:br>
            <a:r>
              <a:rPr lang="el-GR" sz="2800" dirty="0"/>
              <a:t>ΣΗΜΑΣΙΑ</a:t>
            </a:r>
            <a:endParaRPr lang="pt-PT" sz="2800" dirty="0"/>
          </a:p>
        </p:txBody>
      </p:sp>
      <p:sp>
        <p:nvSpPr>
          <p:cNvPr id="3" name="Marcador de Posição de Conteúdo 2"/>
          <p:cNvSpPr>
            <a:spLocks noGrp="1"/>
          </p:cNvSpPr>
          <p:nvPr>
            <p:ph idx="1"/>
          </p:nvPr>
        </p:nvSpPr>
        <p:spPr>
          <a:xfrm>
            <a:off x="284670" y="1524318"/>
            <a:ext cx="8203721" cy="4373563"/>
          </a:xfrm>
        </p:spPr>
        <p:txBody>
          <a:bodyPr/>
          <a:lstStyle/>
          <a:p>
            <a:pPr marL="342900" indent="-342900" algn="l" rtl="0">
              <a:buFont typeface="Arial" panose="020B0604020202020204" pitchFamily="34" charset="0"/>
              <a:buChar char="•"/>
            </a:pPr>
            <a:r>
              <a:rPr lang="en-US" b="0" dirty="0">
                <a:latin typeface="Calibri" panose="020F0502020204030204" pitchFamily="34" charset="0"/>
                <a:cs typeface="Calibri" panose="020F0502020204030204" pitchFamily="34" charset="0"/>
              </a:rPr>
              <a:t>Ο τρόπος με τον οποίο αλληλεπιδρά και σχηματίζει σχέσεις με άλλους μέσω της πρώιμης παιδικής ηλικίας, της μέσης παιδικής ηλικίας και της εφηβείας είναι ο ακρογωνιαίος λίθος των περισσότερων σημαντικών αναπτυξιακών θεωριών (π.χ. Erikson, 1968; Parker, Rubin, Erath, </a:t>
            </a:r>
            <a:r>
              <a:rPr lang="en-US" b="0" dirty="0" err="1">
                <a:latin typeface="Calibri" panose="020F0502020204030204" pitchFamily="34" charset="0"/>
                <a:cs typeface="Calibri" panose="020F0502020204030204" pitchFamily="34" charset="0"/>
              </a:rPr>
              <a:t>Wojslawowicz</a:t>
            </a:r>
            <a:r>
              <a:rPr lang="en-US" b="0" dirty="0">
                <a:latin typeface="Calibri" panose="020F0502020204030204" pitchFamily="34" charset="0"/>
                <a:cs typeface="Calibri" panose="020F0502020204030204" pitchFamily="34" charset="0"/>
              </a:rPr>
              <a:t>, &amp; </a:t>
            </a:r>
            <a:r>
              <a:rPr lang="en-US" b="0" dirty="0" err="1">
                <a:latin typeface="Calibri" panose="020F0502020204030204" pitchFamily="34" charset="0"/>
                <a:cs typeface="Calibri" panose="020F0502020204030204" pitchFamily="34" charset="0"/>
              </a:rPr>
              <a:t>Μπάσκερκ</a:t>
            </a:r>
            <a:r>
              <a:rPr lang="en-US" b="0" dirty="0">
                <a:latin typeface="Calibri" panose="020F0502020204030204" pitchFamily="34" charset="0"/>
                <a:cs typeface="Calibri" panose="020F0502020204030204" pitchFamily="34" charset="0"/>
              </a:rPr>
              <a:t>, 2006). Ο σχηματισμός κοινωνικών δεξιοτήτων που επιτρέπουν την αποτελεσματική διαπραγμάτευση αλληλεπιδράσεων που σχετίζονται με </a:t>
            </a:r>
            <a:r>
              <a:rPr lang="el-GR" b="0" dirty="0">
                <a:latin typeface="Calibri" panose="020F0502020204030204" pitchFamily="34" charset="0"/>
                <a:cs typeface="Calibri" panose="020F0502020204030204" pitchFamily="34" charset="0"/>
              </a:rPr>
              <a:t>συνομήλικους,</a:t>
            </a:r>
            <a:r>
              <a:rPr lang="en-US" b="0" dirty="0">
                <a:latin typeface="Calibri" panose="020F0502020204030204" pitchFamily="34" charset="0"/>
                <a:cs typeface="Calibri" panose="020F0502020204030204" pitchFamily="34" charset="0"/>
              </a:rPr>
              <a:t> και διαπροσωπικών σχέσεων είναι αναμφισβήτητα ένα από τα πιο σημαντικά αναπτυξιακά καθήκοντα. Ως εκ τούτου, οι σχέσεις μεταξύ των </a:t>
            </a:r>
            <a:r>
              <a:rPr lang="el-GR" b="0" dirty="0">
                <a:latin typeface="Calibri" panose="020F0502020204030204" pitchFamily="34" charset="0"/>
                <a:cs typeface="Calibri" panose="020F0502020204030204" pitchFamily="34" charset="0"/>
              </a:rPr>
              <a:t>συνομήλικων</a:t>
            </a:r>
            <a:r>
              <a:rPr lang="en-US" b="0" dirty="0">
                <a:latin typeface="Calibri" panose="020F0502020204030204" pitchFamily="34" charset="0"/>
                <a:cs typeface="Calibri" panose="020F0502020204030204" pitchFamily="34" charset="0"/>
              </a:rPr>
              <a:t> συμβάλλουν σημαντικά σε πολλές πτυχές της φυσιολογικής και μη φυσιολογικής ανάπτυξης (Bukowski &amp; Adams, 2005).</a:t>
            </a:r>
          </a:p>
          <a:p>
            <a:pPr algn="l" rtl="0"/>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460" y="5015638"/>
            <a:ext cx="2548625" cy="1689644"/>
          </a:xfrm>
          <a:prstGeom prst="rect">
            <a:avLst/>
          </a:prstGeom>
        </p:spPr>
      </p:pic>
    </p:spTree>
    <p:extLst>
      <p:ext uri="{BB962C8B-B14F-4D97-AF65-F5344CB8AC3E}">
        <p14:creationId xmlns:p14="http://schemas.microsoft.com/office/powerpoint/2010/main" val="19352919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483"/>
            <a:ext cx="5791200" cy="1371600"/>
          </a:xfrm>
        </p:spPr>
        <p:txBody>
          <a:bodyPr>
            <a:normAutofit fontScale="90000"/>
          </a:bodyPr>
          <a:lstStyle/>
          <a:p>
            <a:r>
              <a:rPr lang="pt-PT" dirty="0"/>
              <a:t>ΠΙΘΑΝΕΣ ΑΙΤΕΣ ΓΙΑ ΔΥΣΚΟΛΙΕΣ ΣΕ ΣΧΕΣΕΙΣ </a:t>
            </a:r>
            <a:r>
              <a:rPr lang="el-GR" dirty="0"/>
              <a:t>ΜΕΤΑΞΥ ΣΥΝΟΜΗΛΙΚΩΝ</a:t>
            </a:r>
            <a:endParaRPr lang="pt-PT" dirty="0"/>
          </a:p>
        </p:txBody>
      </p:sp>
      <p:sp>
        <p:nvSpPr>
          <p:cNvPr id="3" name="Marcador de Posição de Conteúdo 2"/>
          <p:cNvSpPr>
            <a:spLocks noGrp="1"/>
          </p:cNvSpPr>
          <p:nvPr>
            <p:ph idx="1"/>
          </p:nvPr>
        </p:nvSpPr>
        <p:spPr/>
        <p:txBody>
          <a:bodyPr>
            <a:normAutofit/>
          </a:bodyPr>
          <a:lstStyle/>
          <a:p>
            <a:pPr marL="342900" indent="-342900" algn="l" rtl="0">
              <a:buFont typeface="Arial" panose="020B0604020202020204" pitchFamily="34" charset="0"/>
              <a:buChar char="•"/>
            </a:pPr>
            <a:r>
              <a:rPr lang="pt-PT" dirty="0" err="1"/>
              <a:t>Παρορμητικότητα</a:t>
            </a:r>
            <a:endParaRPr lang="pt-PT" dirty="0"/>
          </a:p>
          <a:p>
            <a:pPr marL="342900" indent="-342900" algn="l" rtl="0">
              <a:buFont typeface="Arial" panose="020B0604020202020204" pitchFamily="34" charset="0"/>
              <a:buChar char="•"/>
            </a:pPr>
            <a:r>
              <a:rPr lang="pt-PT" dirty="0" err="1"/>
              <a:t>Επιθετικότητα</a:t>
            </a:r>
            <a:endParaRPr lang="pt-PT" dirty="0"/>
          </a:p>
          <a:p>
            <a:pPr marL="342900" indent="-342900" algn="l" rtl="0">
              <a:buFont typeface="Arial" panose="020B0604020202020204" pitchFamily="34" charset="0"/>
              <a:buChar char="•"/>
            </a:pPr>
            <a:r>
              <a:rPr lang="pt-PT" dirty="0" err="1"/>
              <a:t>Επικοινωνία</a:t>
            </a:r>
            <a:r>
              <a:rPr lang="pt-PT" dirty="0"/>
              <a:t> </a:t>
            </a:r>
            <a:r>
              <a:rPr lang="pt-PT" dirty="0" err="1"/>
              <a:t>Διαταραχές</a:t>
            </a:r>
            <a:endParaRPr lang="pt-PT" dirty="0"/>
          </a:p>
          <a:p>
            <a:pPr marL="342900" indent="-342900" algn="l" rtl="0">
              <a:buFont typeface="Arial" panose="020B0604020202020204" pitchFamily="34" charset="0"/>
              <a:buChar char="•"/>
            </a:pPr>
            <a:r>
              <a:rPr lang="pt-PT" dirty="0" err="1"/>
              <a:t>Εκφοβισμός</a:t>
            </a:r>
            <a:endParaRPr lang="pt-PT" dirty="0"/>
          </a:p>
          <a:p>
            <a:pPr marL="342900" indent="-342900" algn="l" rtl="0">
              <a:buFont typeface="Arial" panose="020B0604020202020204" pitchFamily="34" charset="0"/>
              <a:buChar char="•"/>
            </a:pPr>
            <a:r>
              <a:rPr lang="pt-PT" dirty="0" err="1"/>
              <a:t>Αντικοινωνικός</a:t>
            </a:r>
            <a:r>
              <a:rPr lang="pt-PT" dirty="0"/>
              <a:t> </a:t>
            </a:r>
            <a:r>
              <a:rPr lang="pt-PT" dirty="0" err="1"/>
              <a:t>Συμπεριφορές</a:t>
            </a:r>
            <a:r>
              <a:rPr lang="pt-PT" dirty="0"/>
              <a:t>/Κανόνας </a:t>
            </a:r>
            <a:r>
              <a:rPr lang="pt-PT" dirty="0" err="1"/>
              <a:t>Σπάζοντας</a:t>
            </a:r>
            <a:r>
              <a:rPr lang="pt-PT" dirty="0"/>
              <a:t> </a:t>
            </a:r>
            <a:r>
              <a:rPr lang="pt-PT" dirty="0" err="1"/>
              <a:t>Συμπεριφορές</a:t>
            </a:r>
            <a:endParaRPr lang="pt-PT" dirty="0"/>
          </a:p>
          <a:p>
            <a:pPr marL="342900" indent="-342900" algn="l" rtl="0">
              <a:buFont typeface="Arial" panose="020B0604020202020204" pitchFamily="34" charset="0"/>
              <a:buChar char="•"/>
            </a:pPr>
            <a:r>
              <a:rPr lang="pt-PT" dirty="0" err="1"/>
              <a:t>Εσωτερικοποίηση</a:t>
            </a:r>
            <a:r>
              <a:rPr lang="pt-PT" dirty="0"/>
              <a:t> </a:t>
            </a:r>
            <a:r>
              <a:rPr lang="pt-PT" dirty="0" err="1"/>
              <a:t>Προβλήματα</a:t>
            </a:r>
            <a:endParaRPr lang="pt-PT" dirty="0"/>
          </a:p>
          <a:p>
            <a:pPr marL="342900" indent="-342900" algn="l" rtl="0">
              <a:buFont typeface="Arial" panose="020B0604020202020204" pitchFamily="34" charset="0"/>
              <a:buChar char="•"/>
            </a:pPr>
            <a:r>
              <a:rPr lang="pt-PT" dirty="0"/>
              <a:t>Πολιτιστικός </a:t>
            </a:r>
            <a:r>
              <a:rPr lang="pt-PT" dirty="0" err="1"/>
              <a:t>και</a:t>
            </a:r>
            <a:r>
              <a:rPr lang="pt-PT" dirty="0"/>
              <a:t> </a:t>
            </a:r>
            <a:r>
              <a:rPr lang="pt-PT" dirty="0" err="1"/>
              <a:t>Ιδεολογικός</a:t>
            </a:r>
            <a:r>
              <a:rPr lang="pt-PT" dirty="0"/>
              <a:t> </a:t>
            </a:r>
            <a:r>
              <a:rPr lang="pt-PT" dirty="0" err="1"/>
              <a:t>Διαφορές</a:t>
            </a:r>
            <a:endParaRPr lang="pt-PT" dirty="0"/>
          </a:p>
          <a:p>
            <a:pPr marL="342900" indent="-342900" algn="l" rtl="0">
              <a:buFont typeface="Arial" panose="020B0604020202020204" pitchFamily="34" charset="0"/>
              <a:buChar char="•"/>
            </a:pPr>
            <a:r>
              <a:rPr lang="pt-PT" dirty="0" err="1"/>
              <a:t>Αναπηρίες</a:t>
            </a:r>
            <a:r>
              <a:rPr lang="pt-PT" dirty="0"/>
              <a:t> (PHDA)</a:t>
            </a:r>
          </a:p>
        </p:txBody>
      </p:sp>
    </p:spTree>
    <p:extLst>
      <p:ext uri="{BB962C8B-B14F-4D97-AF65-F5344CB8AC3E}">
        <p14:creationId xmlns:p14="http://schemas.microsoft.com/office/powerpoint/2010/main" val="27549495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6064370" cy="1371600"/>
          </a:xfrm>
        </p:spPr>
        <p:txBody>
          <a:bodyPr>
            <a:normAutofit/>
          </a:bodyPr>
          <a:lstStyle/>
          <a:p>
            <a:pPr algn="l" rtl="0"/>
            <a:r>
              <a:rPr lang="pt-PT" dirty="0"/>
              <a:t>Καταν</a:t>
            </a:r>
            <a:r>
              <a:rPr lang="el-GR" dirty="0" err="1"/>
              <a:t>οώντας</a:t>
            </a:r>
            <a:r>
              <a:rPr lang="el-GR" dirty="0"/>
              <a:t> το</a:t>
            </a:r>
            <a:r>
              <a:rPr lang="pt-PT" dirty="0"/>
              <a:t> ρατσισμό</a:t>
            </a:r>
          </a:p>
        </p:txBody>
      </p:sp>
      <p:sp>
        <p:nvSpPr>
          <p:cNvPr id="3" name="Marcador de Posição de Conteúdo 2"/>
          <p:cNvSpPr>
            <a:spLocks noGrp="1"/>
          </p:cNvSpPr>
          <p:nvPr>
            <p:ph idx="1"/>
          </p:nvPr>
        </p:nvSpPr>
        <p:spPr/>
        <p:txBody>
          <a:bodyPr>
            <a:normAutofit fontScale="85000" lnSpcReduction="20000"/>
          </a:bodyPr>
          <a:lstStyle/>
          <a:p>
            <a:pPr algn="l" rtl="0"/>
            <a:r>
              <a:rPr lang="en-US" dirty="0"/>
              <a:t>Η Επιτροπή Ανθρωπίνων Δικαιωμάτων ορίζει τον ρατσισμό ως εξής: Ο ρατσισμός μπορεί να έχει πολλές μορφές, όπως αστεία ή σχόλια που προκαλούν προσβολή ή βλάβη, μερικές φορές ακούσια</a:t>
            </a:r>
            <a:r>
              <a:rPr lang="el-GR" dirty="0"/>
              <a:t>,</a:t>
            </a:r>
            <a:r>
              <a:rPr lang="en-US" dirty="0"/>
              <a:t> ονομασία ή λεκτική κατάχρηση</a:t>
            </a:r>
            <a:r>
              <a:rPr lang="el-GR" dirty="0"/>
              <a:t>,</a:t>
            </a:r>
            <a:r>
              <a:rPr lang="en-US" dirty="0"/>
              <a:t> παρενόχληση ή εκφοβισμό, ή σχολιασμός στα μέσα μαζικής ενημέρωσης ή στο διαδίκτυο που προκαλεί εχθρότητα σε ορισμένες ομάδες. Στην πιο σοβαρή του κατάσταση, ο ρατσισμός μπορεί να οδηγήσει σε πράξεις σωματικής κακοποίησης και βίας. Ο ρατσισμός μπορεί να αποκλείσει άμεσα ή έμμεσα τα άτομα από την πρόσβαση σε υπηρεσίες ή τη συμμετοχή σε απασχόληση, εκπαίδευση, αθλητισμό και κοινωνικές δραστηριότητες. Μπορεί επίσης να συμβεί σε συστημικό ή θεσμικό επίπεδο μέσω πολιτικών, συνθηκών ή πρακτικών που βλάπτουν ορισμένες ομάδες. Συχνά εκδηλώνεται με ασυνείδητη προκατάληψη ή προκατάληψη. Σε διαρθρωτικό επίπεδο, ο ρατσισμός χρησιμεύει για να διαιωνίσει τις ανισότητες στην πρόσβαση στην εξουσία, πόροι και ευκαιρίες σε φυλετικές και εθνοτικές ομάδες. Η πεποίθηση ότι μια συγκεκριμένη φυλή ή εθνικότητα είναι κατώτερη ή ανώτερη από τους άλλους χρησιμοποιείται μερικές φορές για να δικαιολογήσει τέτοιες ανισότητες.</a:t>
            </a:r>
          </a:p>
        </p:txBody>
      </p:sp>
    </p:spTree>
    <p:extLst>
      <p:ext uri="{BB962C8B-B14F-4D97-AF65-F5344CB8AC3E}">
        <p14:creationId xmlns:p14="http://schemas.microsoft.com/office/powerpoint/2010/main" val="41932008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6029864" cy="1371600"/>
          </a:xfrm>
        </p:spPr>
        <p:txBody>
          <a:bodyPr>
            <a:normAutofit/>
          </a:bodyPr>
          <a:lstStyle/>
          <a:p>
            <a:r>
              <a:rPr lang="pt-PT" dirty="0"/>
              <a:t>Καταν</a:t>
            </a:r>
            <a:r>
              <a:rPr lang="el-GR" dirty="0" err="1"/>
              <a:t>οώντας</a:t>
            </a:r>
            <a:r>
              <a:rPr lang="el-GR" dirty="0"/>
              <a:t> το</a:t>
            </a:r>
            <a:r>
              <a:rPr lang="pt-PT" dirty="0"/>
              <a:t> ρατσισμό</a:t>
            </a:r>
          </a:p>
        </p:txBody>
      </p:sp>
      <p:sp>
        <p:nvSpPr>
          <p:cNvPr id="3" name="Marcador de Posição de Conteúdo 2"/>
          <p:cNvSpPr>
            <a:spLocks noGrp="1"/>
          </p:cNvSpPr>
          <p:nvPr>
            <p:ph idx="1"/>
          </p:nvPr>
        </p:nvSpPr>
        <p:spPr/>
        <p:txBody>
          <a:bodyPr>
            <a:normAutofit fontScale="77500" lnSpcReduction="20000"/>
          </a:bodyPr>
          <a:lstStyle/>
          <a:p>
            <a:pPr algn="l" rtl="0"/>
            <a:r>
              <a:rPr lang="en-US" dirty="0"/>
              <a:t>Η αναγνώριση του ρατσισμού και η πρόθεσή του και ο α</a:t>
            </a:r>
            <a:r>
              <a:rPr lang="en-US" dirty="0" err="1"/>
              <a:t>ντίκτυ</a:t>
            </a:r>
            <a:r>
              <a:rPr lang="en-US" dirty="0"/>
              <a:t>πός </a:t>
            </a:r>
            <a:r>
              <a:rPr lang="el-GR" dirty="0"/>
              <a:t>του</a:t>
            </a:r>
            <a:r>
              <a:rPr lang="en-US" dirty="0"/>
              <a:t> είναι ουσιαστικό μέρος κάθε αντιρατσιστικής εκπαιδευτικής στρατηγικής. Η σιωπή και η άρνηση αναγνωρίζονται στην έρευνα κατά του ρατσισμού ως δύο βασικά εμπόδια στην αντιμετώπιση του ρατσισμού στις περισσότερες χώρες. Η σιωπή και η άρνηση είναι θεμελιώδους σημασίας για τη συνεχιζόμενη ύπαρξη ρατσισμού. Οι άνθρωποι που υφίστανται φυλετικές διακρίσεις και εκφοβισμό συχνά σιωπούν για το τι συνέβη. Πολλοί πιστεύουν ότι ο ρατσισμός είναι αναπόφευκτος ή τουλάχιστον αναπόφευκτος. </a:t>
            </a:r>
            <a:r>
              <a:rPr lang="el-GR" dirty="0"/>
              <a:t>Όποιος ασκεί</a:t>
            </a:r>
            <a:r>
              <a:rPr lang="en-US" dirty="0"/>
              <a:t> ρα</a:t>
            </a:r>
            <a:r>
              <a:rPr lang="en-US" dirty="0" err="1"/>
              <a:t>τσισμό</a:t>
            </a:r>
            <a:r>
              <a:rPr lang="en-US" dirty="0"/>
              <a:t> έχει την τάση να αρνείται την ύπαρξή του ή </a:t>
            </a:r>
            <a:r>
              <a:rPr lang="el-GR" dirty="0"/>
              <a:t>δεν</a:t>
            </a:r>
            <a:r>
              <a:rPr lang="en-US" dirty="0"/>
              <a:t> ανα</a:t>
            </a:r>
            <a:r>
              <a:rPr lang="en-US" dirty="0" err="1"/>
              <a:t>γνωρίζ</a:t>
            </a:r>
            <a:r>
              <a:rPr lang="el-GR" dirty="0"/>
              <a:t>ει ή</a:t>
            </a:r>
            <a:r>
              <a:rPr lang="en-US" dirty="0"/>
              <a:t> παρα</a:t>
            </a:r>
            <a:r>
              <a:rPr lang="en-US" dirty="0" err="1"/>
              <a:t>δέχ</a:t>
            </a:r>
            <a:r>
              <a:rPr lang="el-GR" dirty="0" err="1"/>
              <a:t>ετα</a:t>
            </a:r>
            <a:r>
              <a:rPr lang="en-US" dirty="0"/>
              <a:t>ι τις δικές τους ρατσιστικές συμπεριφορές. Η κατάσταση επιδεινώνεται όταν οι ρατσιστικές συμπεριφορές δεν έχουν αμφισβητηθεί, ως αποτέλεσμα των παραπόνων που αγνοούνται, εκτρέπονται ή αρνούνται. Το αποτέλεσμα είναι ότι </a:t>
            </a:r>
            <a:r>
              <a:rPr lang="el-GR" dirty="0"/>
              <a:t>οι επιδράσεις </a:t>
            </a:r>
            <a:r>
              <a:rPr lang="en-US" dirty="0" err="1"/>
              <a:t>του</a:t>
            </a:r>
            <a:r>
              <a:rPr lang="en-US" dirty="0"/>
              <a:t> ρατσισμού παρα</a:t>
            </a:r>
            <a:r>
              <a:rPr lang="en-US" dirty="0" err="1"/>
              <a:t>μένουν</a:t>
            </a:r>
            <a:r>
              <a:rPr lang="en-US" dirty="0"/>
              <a:t> </a:t>
            </a:r>
            <a:r>
              <a:rPr lang="en-US" dirty="0" err="1"/>
              <a:t>κρυμμέν</a:t>
            </a:r>
            <a:r>
              <a:rPr lang="el-GR" dirty="0" err="1"/>
              <a:t>ες</a:t>
            </a:r>
            <a:r>
              <a:rPr lang="en-US" dirty="0"/>
              <a:t>, πα</a:t>
            </a:r>
            <a:r>
              <a:rPr lang="en-US" dirty="0" err="1"/>
              <a:t>ρεξηγημέν</a:t>
            </a:r>
            <a:r>
              <a:rPr lang="el-GR" dirty="0" err="1"/>
              <a:t>ες</a:t>
            </a:r>
            <a:r>
              <a:rPr lang="en-US" dirty="0"/>
              <a:t> ή αγνοούνται. Με αυτόν τον τρόπο ο ρατσισμός μπορεί να γίνει τόσο διαδεδομένος που φαίνεται αποδεκτός και φυσιολογικός. Η διακοπή του κύκλου της σιωπής και της άρνησης είναι ένα σημαντικό πρώτο βήμα για την εξάλειψη του ρατσισμού και την οικοδόμηση εμπιστοσύνης μεταξύ της σχολικής κοινότητας.</a:t>
            </a:r>
          </a:p>
        </p:txBody>
      </p:sp>
    </p:spTree>
    <p:extLst>
      <p:ext uri="{BB962C8B-B14F-4D97-AF65-F5344CB8AC3E}">
        <p14:creationId xmlns:p14="http://schemas.microsoft.com/office/powerpoint/2010/main" val="38961008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6323162" cy="1371600"/>
          </a:xfrm>
        </p:spPr>
        <p:txBody>
          <a:bodyPr>
            <a:normAutofit/>
          </a:bodyPr>
          <a:lstStyle/>
          <a:p>
            <a:pPr algn="l" rtl="0"/>
            <a:r>
              <a:rPr lang="el-GR" dirty="0"/>
              <a:t>Επιπτώσεις του ρατσισμού</a:t>
            </a:r>
            <a:endParaRPr lang="pt-PT" dirty="0"/>
          </a:p>
        </p:txBody>
      </p:sp>
      <p:sp>
        <p:nvSpPr>
          <p:cNvPr id="3" name="Marcador de Posição de Conteúdo 2"/>
          <p:cNvSpPr>
            <a:spLocks noGrp="1"/>
          </p:cNvSpPr>
          <p:nvPr>
            <p:ph idx="1"/>
          </p:nvPr>
        </p:nvSpPr>
        <p:spPr>
          <a:xfrm>
            <a:off x="457200" y="1752600"/>
            <a:ext cx="7620000" cy="5105400"/>
          </a:xfrm>
        </p:spPr>
        <p:txBody>
          <a:bodyPr>
            <a:normAutofit fontScale="62500" lnSpcReduction="20000"/>
          </a:bodyPr>
          <a:lstStyle/>
          <a:p>
            <a:pPr algn="l" rtl="0"/>
            <a:r>
              <a:rPr lang="en-US" dirty="0"/>
              <a:t>Ο ρατσισμός έχει επιζήμιες επιπτώσεις σε άτομα, οικογένειες και κοινότητες και στο μαθησιακό και εργασιακό περιβάλλον. Ο ρατσισμός μπορεί να επηρεάσει δυσμενώς:</a:t>
            </a:r>
          </a:p>
          <a:p>
            <a:pPr marL="342900" indent="-342900" algn="l" rtl="0">
              <a:buFont typeface="Arial" panose="020B0604020202020204" pitchFamily="34" charset="0"/>
              <a:buChar char="•"/>
            </a:pPr>
            <a:r>
              <a:rPr lang="en-US" dirty="0"/>
              <a:t>εκπαιδευτικά αποτελέσματα </a:t>
            </a:r>
          </a:p>
          <a:p>
            <a:pPr marL="342900" indent="-342900" algn="l" rtl="0">
              <a:buFont typeface="Arial" panose="020B0604020202020204" pitchFamily="34" charset="0"/>
              <a:buChar char="•"/>
            </a:pPr>
            <a:r>
              <a:rPr lang="en-US" dirty="0"/>
              <a:t>ατομική ευτυχία και αυτοπεποίθηση </a:t>
            </a:r>
          </a:p>
          <a:p>
            <a:pPr marL="342900" indent="-342900" algn="l" rtl="0">
              <a:buFont typeface="Arial" panose="020B0604020202020204" pitchFamily="34" charset="0"/>
              <a:buChar char="•"/>
            </a:pPr>
            <a:r>
              <a:rPr lang="en-US" dirty="0"/>
              <a:t>σχολικό κλίμα </a:t>
            </a:r>
          </a:p>
          <a:p>
            <a:pPr marL="342900" indent="-342900" algn="l" rtl="0">
              <a:buFont typeface="Arial" panose="020B0604020202020204" pitchFamily="34" charset="0"/>
              <a:buChar char="•"/>
            </a:pPr>
            <a:r>
              <a:rPr lang="en-US" dirty="0"/>
              <a:t>πολιτιστική ταυτότητα</a:t>
            </a:r>
          </a:p>
          <a:p>
            <a:pPr marL="342900" indent="-342900" algn="l" rtl="0">
              <a:buFont typeface="Arial" panose="020B0604020202020204" pitchFamily="34" charset="0"/>
              <a:buChar char="•"/>
            </a:pPr>
            <a:r>
              <a:rPr lang="el-GR" dirty="0"/>
              <a:t>σ</a:t>
            </a:r>
            <a:r>
              <a:rPr lang="en-US" dirty="0" err="1"/>
              <a:t>χολικές</a:t>
            </a:r>
            <a:r>
              <a:rPr lang="en-US" dirty="0"/>
              <a:t> και κοινοτικές σχέσεις </a:t>
            </a:r>
          </a:p>
          <a:p>
            <a:pPr marL="342900" indent="-342900" algn="l" rtl="0">
              <a:buFont typeface="Arial" panose="020B0604020202020204" pitchFamily="34" charset="0"/>
              <a:buChar char="•"/>
            </a:pPr>
            <a:r>
              <a:rPr lang="en-US" dirty="0"/>
              <a:t>μαθητική συμπεριφορά. </a:t>
            </a:r>
          </a:p>
          <a:p>
            <a:r>
              <a:rPr lang="en-US" dirty="0"/>
              <a:t>Ο ρατσισμός μπορεί να προκαλέσει εντάσεις στις σχολικές κοινότητες, οι οποίες, εάν δεν αντιμετωπιστούν, επηρεάζουν τις εκπαιδευτικές εμπειρίες όλων των μαθητών. Μπορεί να υπονομεύσει την αυτοπεποίθηση των μαθητών και να έχει ως αποτέλεσμα οι μαθητές να παρουσιάζουν μια σειρά αρνητικών</a:t>
            </a:r>
            <a:r>
              <a:rPr lang="el-GR" dirty="0"/>
              <a:t> </a:t>
            </a:r>
            <a:r>
              <a:rPr lang="en-US" dirty="0" err="1"/>
              <a:t>συμ</a:t>
            </a:r>
            <a:r>
              <a:rPr lang="en-US" dirty="0"/>
              <a:t>περιφ</a:t>
            </a:r>
            <a:r>
              <a:rPr lang="el-GR" dirty="0"/>
              <a:t>ορών</a:t>
            </a:r>
            <a:r>
              <a:rPr lang="en-US" dirty="0"/>
              <a:t>. Οι μαθητές που είναι δυσαρεστημένοι με το σχολείο είναι λιγότερο πιθανό να παρακολουθούν τακτικά το σχολείο και είναι πιο πιθανό να εγκαταλείψουν το σχολείο νωρίτερα από άλλες ομάδες μαθητών. Ο ρατσισμός συνδέεται με μειωμένο ηθικό, χαμηλότερη παραγωγικότητα και αύξηση της συχνότητας άγχους και απουσίας. Μαζί, τα χαμηλότερα ποσοστά συμμετοχής, προβλήματα συμπεριφοράς και συναισθήματα αποξένωσης που προκύπτουν από την παρουσία ρατσισμού στα σχολεία επηρεάζουν τα εκπαιδευτικά αποτελέσματα. Η εκπαιδευτική επιτυχία εξαρτάται από την τακτική συνεχή παρακολούθηση κάθε μαθητή και την ικανότητά τους να συμμετέχουν αποτελεσματικά στην τάξη. Όταν υπάρχει ρατσισμός σε ένα μαθησιακό περιβάλλον, αυτή η ισορροπία διαταράσσεται και τα εκπαιδευτικά αποτελέσματα ενδέχεται να είναι περιορισμένα.</a:t>
            </a:r>
            <a:r>
              <a:rPr lang="el-GR" dirty="0"/>
              <a:t> Τα εκπαιδευτικά αποτελέσματα για μεμονωμένους μαθητές και ομάδες μαθητών που υπόκεινται σε ρατσισμό μπορεί να περιλαμβάνουν χαμηλότερα επίπεδα εκπαιδευτικών επιτευγμάτων και χαμηλότερα ποσοστά συμμετοχής στη μετασχολική εκπαίδευση και κατάρτιση. </a:t>
            </a:r>
            <a:endParaRPr lang="pt-PT" dirty="0"/>
          </a:p>
        </p:txBody>
      </p:sp>
    </p:spTree>
    <p:extLst>
      <p:ext uri="{BB962C8B-B14F-4D97-AF65-F5344CB8AC3E}">
        <p14:creationId xmlns:p14="http://schemas.microsoft.com/office/powerpoint/2010/main" val="566974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r>
              <a:rPr lang="el-GR" dirty="0"/>
              <a:t>ΠΑΡΟΡΜΗΤΙΚΟΤΗΤΑ</a:t>
            </a:r>
            <a:r>
              <a:rPr lang="pt-PT" dirty="0"/>
              <a:t> - ΟΡΙΣΜΟΣ</a:t>
            </a:r>
            <a:endParaRPr dirty="0"/>
          </a:p>
        </p:txBody>
      </p:sp>
      <p:sp>
        <p:nvSpPr>
          <p:cNvPr id="169" name="Google Shape;169;p1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pt-PT" dirty="0"/>
              <a:t>Η </a:t>
            </a:r>
            <a:r>
              <a:rPr lang="el-GR" dirty="0" err="1"/>
              <a:t>εννοιοποίηση</a:t>
            </a:r>
            <a:r>
              <a:rPr lang="pt-PT" dirty="0"/>
              <a:t> της παρορμητικότητας δεν είναι συναινετική μεταξύ της επιστημονικής κοινότητας, αλλά είναι κοινώς αποδεκτό ότι είναι ένα πολυδιάστατο κατασκεύασμα, που ορίζεται ως «προδιάθεση για γρήγορες και απρόβλεπτες ενέργειες σε εξωτερικά και εσωτερικά ερεθίσματα, χωρίς να λαμβάνονται υπόψη οι αρνητικές συνέπειες για την παρορμητική άτομα ή / και για άλλους "(Moeller, Barratt, Dougherty, Schmitz, &amp; Swann, 2001; σελ. 1784).</a:t>
            </a:r>
            <a:endParaRPr dirty="0"/>
          </a:p>
          <a:p>
            <a:pPr marL="0" lvl="0" indent="0" algn="l" rtl="0">
              <a:lnSpc>
                <a:spcPct val="90000"/>
              </a:lnSpc>
              <a:spcBef>
                <a:spcPts val="1000"/>
              </a:spcBef>
              <a:spcAft>
                <a:spcPts val="0"/>
              </a:spcAft>
              <a:buClr>
                <a:schemeClr val="dk1"/>
              </a:buClr>
              <a:buSzPts val="2000"/>
              <a:buNone/>
            </a:pPr>
            <a:r>
              <a:rPr lang="pt-PT" dirty="0"/>
              <a:t>Η παρορμητικότητα έχει συσχετιστεί, στην επιστημονική βιβλιογραφία, με προβλήματα συμπεριφοράς όπως: επιθετικότητα, κακές ρυθμίσεις, δυσκολίες στις σχέσεις με συνομηλίκους, συμπεριφορές εξωτερικοποίησης, μελλοντική αντικοινωνική συμπεριφορά ή ως θεμελιώδες χαρακτηριστικό της διαταραχής ADHD.</a:t>
            </a:r>
            <a:endParaRP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rtl="0"/>
            <a:r>
              <a:rPr lang="en-US" dirty="0"/>
              <a:t>Δείκτες ρατσισμού στα σχολεία</a:t>
            </a:r>
            <a:endParaRPr lang="pt-PT" dirty="0"/>
          </a:p>
        </p:txBody>
      </p:sp>
      <p:sp>
        <p:nvSpPr>
          <p:cNvPr id="3" name="Marcador de Posição de Conteúdo 2"/>
          <p:cNvSpPr>
            <a:spLocks noGrp="1"/>
          </p:cNvSpPr>
          <p:nvPr>
            <p:ph idx="1"/>
          </p:nvPr>
        </p:nvSpPr>
        <p:spPr/>
        <p:txBody>
          <a:bodyPr>
            <a:normAutofit fontScale="92500" lnSpcReduction="20000"/>
          </a:bodyPr>
          <a:lstStyle/>
          <a:p>
            <a:pPr algn="l" rtl="0"/>
            <a:r>
              <a:rPr lang="el-GR" dirty="0"/>
              <a:t>Η αναγνώριση του</a:t>
            </a:r>
            <a:r>
              <a:rPr lang="en-US" dirty="0"/>
              <a:t> ρατσισμός στα σχολεία μπορεί να είναι δύσκολ</a:t>
            </a:r>
            <a:r>
              <a:rPr lang="el-GR" dirty="0"/>
              <a:t>η</a:t>
            </a:r>
            <a:r>
              <a:rPr lang="en-US" dirty="0"/>
              <a:t>, καθώς ο ρατσισμός εκδηλώνεται με διάφορους τρόπους, μερικοί πιο ξεκάθαροι από τους άλλους. Ορισμένοι δείκτες ρατσισμού περιλαμβάνουν τα ακόλουθα:</a:t>
            </a:r>
          </a:p>
          <a:p>
            <a:pPr marL="342900" indent="-342900" algn="l" rtl="0">
              <a:buFont typeface="Arial" panose="020B0604020202020204" pitchFamily="34" charset="0"/>
              <a:buChar char="•"/>
            </a:pPr>
            <a:r>
              <a:rPr lang="en-US" dirty="0"/>
              <a:t>εχθρότητα ή έλλειψη συνεργασίας μεταξύ ομάδων </a:t>
            </a:r>
          </a:p>
          <a:p>
            <a:pPr marL="342900" indent="-342900" algn="l" rtl="0">
              <a:buFont typeface="Arial" panose="020B0604020202020204" pitchFamily="34" charset="0"/>
              <a:buChar char="•"/>
            </a:pPr>
            <a:r>
              <a:rPr lang="en-US" dirty="0"/>
              <a:t>εμφάνιση ρατσιστικών γκράφιτι </a:t>
            </a:r>
          </a:p>
          <a:p>
            <a:pPr marL="342900" indent="-342900" algn="l" rtl="0">
              <a:buFont typeface="Arial" panose="020B0604020202020204" pitchFamily="34" charset="0"/>
              <a:buChar char="•"/>
            </a:pPr>
            <a:r>
              <a:rPr lang="en-US" dirty="0"/>
              <a:t>προώθηση της ρατσιστικής προπαγάνδας </a:t>
            </a:r>
          </a:p>
          <a:p>
            <a:pPr marL="342900" indent="-342900" algn="l" rtl="0">
              <a:buFont typeface="Arial" panose="020B0604020202020204" pitchFamily="34" charset="0"/>
              <a:buChar char="•"/>
            </a:pPr>
            <a:r>
              <a:rPr lang="en-US" dirty="0"/>
              <a:t>εμφάνιση ρατσιστικής συμπεριφοράς, συμπεριλαμβανομένων σχολίων, γελοιοποίησης ή κακοποίησης, κυβερνο-ρατσισμού, καθώς και σωματικής παρενόχλησης και επίθεσης </a:t>
            </a:r>
          </a:p>
          <a:p>
            <a:pPr marL="342900" indent="-342900" algn="l" rtl="0">
              <a:buFont typeface="Arial" panose="020B0604020202020204" pitchFamily="34" charset="0"/>
              <a:buChar char="•"/>
            </a:pPr>
            <a:r>
              <a:rPr lang="en-US" dirty="0"/>
              <a:t>ύπαρξη διακριτικών πρακτικών, συμπεριλαμβανομένων: o χαμηλών προσδοκιών για ορισμένες ομάδες μαθητών o μη συμμετοχικών πολιτικών, προγράμματος σπουδών και παιδαγωγικής που απαγορεύουν σε ορισμένες ομάδες πρόσβαση σε ένα ευρύ πρόγραμμα σπουδών </a:t>
            </a:r>
            <a:endParaRPr lang="pt-PT" dirty="0"/>
          </a:p>
        </p:txBody>
      </p:sp>
    </p:spTree>
    <p:extLst>
      <p:ext uri="{BB962C8B-B14F-4D97-AF65-F5344CB8AC3E}">
        <p14:creationId xmlns:p14="http://schemas.microsoft.com/office/powerpoint/2010/main" val="18139939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rtl="0"/>
            <a:r>
              <a:rPr lang="pt-PT" dirty="0"/>
              <a:t>Ρατσισμός</a:t>
            </a:r>
            <a:br>
              <a:rPr lang="pt-PT" dirty="0"/>
            </a:br>
            <a:r>
              <a:rPr lang="pt-PT" dirty="0"/>
              <a:t>ΤΙ ΝΑ ΚΑΝΕΤΕ: ΣΧΟΛΕ</a:t>
            </a:r>
            <a:r>
              <a:rPr lang="el-GR" dirty="0"/>
              <a:t>ΙΑ</a:t>
            </a:r>
            <a:r>
              <a:rPr lang="pt-PT" dirty="0"/>
              <a:t>;</a:t>
            </a:r>
          </a:p>
        </p:txBody>
      </p:sp>
      <p:sp>
        <p:nvSpPr>
          <p:cNvPr id="3" name="Marcador de Posição de Conteúdo 2"/>
          <p:cNvSpPr>
            <a:spLocks noGrp="1"/>
          </p:cNvSpPr>
          <p:nvPr>
            <p:ph idx="1"/>
          </p:nvPr>
        </p:nvSpPr>
        <p:spPr>
          <a:xfrm>
            <a:off x="457200" y="1752600"/>
            <a:ext cx="7620000" cy="4803475"/>
          </a:xfrm>
        </p:spPr>
        <p:txBody>
          <a:bodyPr>
            <a:normAutofit fontScale="77500" lnSpcReduction="20000"/>
          </a:bodyPr>
          <a:lstStyle/>
          <a:p>
            <a:pPr marL="228600" indent="0"/>
            <a:r>
              <a:rPr lang="el-GR" dirty="0"/>
              <a:t>Μια προσέγγιση ολόκληρου του σχολείου μπορεί να επιτευχθεί μέσω:
</a:t>
            </a:r>
          </a:p>
          <a:p>
            <a:pPr marL="571500" indent="-342900">
              <a:buFont typeface="Arial" panose="020B0604020202020204" pitchFamily="34" charset="0"/>
              <a:buChar char="•"/>
            </a:pPr>
            <a:r>
              <a:rPr lang="el-GR" dirty="0"/>
              <a:t>Αφοσιωμένης ηγεσίας
Μιας κοινής και ορατής δέσμευσης από όλα τα μέλη της σχολικής κοινότητας
Αναγνώρισης ότι η πρόληψη του εκφοβισμού χρειάζεται συνεχή προσπάθεια
Αφοσίωσης και συνεργασίας με όλη τη σχολική κοινότητα
Υιοθέτησης μιας πολύπλευρης προσέγγισης και όχι μιας αυτόνομης προσέγγισης ή μιας ενιαίας στρατηγικής
Εφαρμογής ολοκληρωμένων και τεκμηριωμένων στρατηγικών
Επαγγελματικής εξέλιξης του προσωπικού για την ανάπτυξη της ικανότητάς του:</a:t>
            </a:r>
            <a:br>
              <a:rPr lang="el-GR" dirty="0"/>
            </a:br>
            <a:r>
              <a:rPr lang="el-GR" dirty="0"/>
              <a:t>δημιουργήστε ένα περιβάλλον τάξης χωρίς αποκλεισμούς,</a:t>
            </a:r>
            <a:br>
              <a:rPr lang="el-GR" dirty="0"/>
            </a:br>
            <a:r>
              <a:rPr lang="el-GR" dirty="0"/>
              <a:t>οικοδομήστε τις δεξιότητες και τις γνώσεις για να ανταποκριθούμε κατάλληλα στον ρατσιστικό εκφοβισμό 
Σχολικής πολιτικής και πρακτικών που ονομάζουν και αντιμετωπίζουν σαφώς τον ρατσιστικό εκφοβισμό
Ανάπτυξης ειδικής αντιρατσιστικής πολιτικής για την υποστήριξη της πολιτικής πρόληψης του εκφοβισμού του σχολείου</a:t>
            </a:r>
            <a:endParaRPr lang="pt-PT" dirty="0"/>
          </a:p>
        </p:txBody>
      </p:sp>
    </p:spTree>
    <p:extLst>
      <p:ext uri="{BB962C8B-B14F-4D97-AF65-F5344CB8AC3E}">
        <p14:creationId xmlns:p14="http://schemas.microsoft.com/office/powerpoint/2010/main" val="32089997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rtl="0"/>
            <a:r>
              <a:rPr lang="pt-PT" dirty="0"/>
              <a:t>Ρατσισμός</a:t>
            </a:r>
            <a:br>
              <a:rPr lang="pt-PT" dirty="0"/>
            </a:br>
            <a:r>
              <a:rPr lang="pt-PT" dirty="0"/>
              <a:t>ΤΙ ΝΑ ΚΑΝΕΤΕ: ΣΧΟΛΕ</a:t>
            </a:r>
            <a:r>
              <a:rPr lang="el-GR" dirty="0"/>
              <a:t>ΙΑ</a:t>
            </a:r>
            <a:r>
              <a:rPr lang="pt-PT" dirty="0"/>
              <a:t>;</a:t>
            </a:r>
          </a:p>
        </p:txBody>
      </p:sp>
      <p:sp>
        <p:nvSpPr>
          <p:cNvPr id="3" name="Marcador de Posição de Conteúdo 2"/>
          <p:cNvSpPr>
            <a:spLocks noGrp="1"/>
          </p:cNvSpPr>
          <p:nvPr>
            <p:ph idx="1"/>
          </p:nvPr>
        </p:nvSpPr>
        <p:spPr/>
        <p:txBody>
          <a:bodyPr>
            <a:normAutofit fontScale="92500" lnSpcReduction="20000"/>
          </a:bodyPr>
          <a:lstStyle/>
          <a:p>
            <a:r>
              <a:rPr lang="el-GR" dirty="0"/>
              <a:t>Αυτογνωσία
Το πρώτο βήμα για την πρόληψη του ρατσισμού στα σχολεία είναι η αυτογνωσία και ο αυτοσεβασμός. Οι εκπαιδευτικοί πρέπει να αναγνωρίσουν πώς οι διασταυρώσεις της φυλής, της εθνικότητας, του φύλου, του σεξουαλικού προσανατολισμού, της θρησκείας, της κοινωνικοοικονομικής κατάστασης και της αρτιμελούς κατάστασης μας επηρεάζουν μεμονωμένα. Πρέπει να κατανοήσουμε πώς η ταύτισή μας σε μια συγκεκριμένη ομάδα μας δίνει προνόμια σε ορισμένους χώρους και πρέπει να είμαστε ανοιχτοί να ακούσουμε ενεργά περιθωριοποιημένες ομάδες που βιώνουν τη ζωή διαφορετικά λόγω των κοινωνικών τους ομάδων. Πρέπει να αναγνωρίσουμε τις προσωπικές μας προκαταλήψεις και να επιδιώξουμε να κατανοήσουμε τους ανθρώπους με διαφορετικές εμπειρίες.
</a:t>
            </a:r>
            <a:endParaRPr lang="pt-PT" dirty="0"/>
          </a:p>
        </p:txBody>
      </p:sp>
    </p:spTree>
    <p:extLst>
      <p:ext uri="{BB962C8B-B14F-4D97-AF65-F5344CB8AC3E}">
        <p14:creationId xmlns:p14="http://schemas.microsoft.com/office/powerpoint/2010/main" val="3151545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rtl="0"/>
            <a:r>
              <a:rPr lang="pt-PT" dirty="0"/>
              <a:t>Ρατσισμός</a:t>
            </a:r>
            <a:br>
              <a:rPr lang="pt-PT" dirty="0"/>
            </a:br>
            <a:r>
              <a:rPr lang="pt-PT" dirty="0"/>
              <a:t>ΤΙ ΝΑ ΚΑΝΕΤΕ: ΣΧΟΛΕ</a:t>
            </a:r>
            <a:r>
              <a:rPr lang="el-GR" dirty="0"/>
              <a:t>ΙΑ</a:t>
            </a:r>
            <a:r>
              <a:rPr lang="pt-PT" dirty="0"/>
              <a:t>;</a:t>
            </a:r>
          </a:p>
        </p:txBody>
      </p:sp>
      <p:sp>
        <p:nvSpPr>
          <p:cNvPr id="3" name="Marcador de Posição de Conteúdo 2"/>
          <p:cNvSpPr>
            <a:spLocks noGrp="1"/>
          </p:cNvSpPr>
          <p:nvPr>
            <p:ph idx="1"/>
          </p:nvPr>
        </p:nvSpPr>
        <p:spPr/>
        <p:txBody>
          <a:bodyPr>
            <a:normAutofit/>
          </a:bodyPr>
          <a:lstStyle/>
          <a:p>
            <a:r>
              <a:rPr lang="el-GR" dirty="0"/>
              <a:t>Επαγγελματική Ανάπτυξη
Εκτός από την αυτογνωσία, οι εκπαιδευτικοί πρέπει να επενδύσουν σε ευκαιρίες επαγγελματικής ανάπτυξης που αυξάνουν την πολιτιστική τους ικανότητα. Κατά τη διάρκεια του σχολικού έτους αναζητήστε </a:t>
            </a:r>
            <a:r>
              <a:rPr lang="el-GR" dirty="0">
                <a:solidFill>
                  <a:srgbClr val="FF9900"/>
                </a:solidFill>
              </a:rPr>
              <a:t>ευκαιρίες επαγγελματικής μάθησης </a:t>
            </a:r>
            <a:r>
              <a:rPr lang="el-GR" dirty="0"/>
              <a:t>που επικεντρώνονται στην πολιτισμικά σχετική διδασκαλία, την πολιτισμική ικανότητα, την ποικιλομορφία και την </a:t>
            </a:r>
            <a:r>
              <a:rPr lang="el-GR" dirty="0" err="1"/>
              <a:t>πολυπολιτισμικότητα</a:t>
            </a:r>
            <a:r>
              <a:rPr lang="el-GR" dirty="0"/>
              <a:t>. 
</a:t>
            </a:r>
            <a:endParaRPr lang="pt-PT" dirty="0"/>
          </a:p>
        </p:txBody>
      </p:sp>
    </p:spTree>
    <p:extLst>
      <p:ext uri="{BB962C8B-B14F-4D97-AF65-F5344CB8AC3E}">
        <p14:creationId xmlns:p14="http://schemas.microsoft.com/office/powerpoint/2010/main" val="34442727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rtl="0"/>
            <a:r>
              <a:rPr lang="pt-PT" dirty="0"/>
              <a:t>Ρατσισμός</a:t>
            </a:r>
            <a:br>
              <a:rPr lang="pt-PT" dirty="0"/>
            </a:br>
            <a:r>
              <a:rPr lang="pt-PT" dirty="0"/>
              <a:t>ΤΙ ΝΑ ΚΑΝΕΤΕ: ΣΧΟΛΕ</a:t>
            </a:r>
            <a:r>
              <a:rPr lang="el-GR" dirty="0"/>
              <a:t>ΙΑ</a:t>
            </a:r>
            <a:r>
              <a:rPr lang="pt-PT" dirty="0"/>
              <a:t>;</a:t>
            </a:r>
          </a:p>
        </p:txBody>
      </p:sp>
      <p:sp>
        <p:nvSpPr>
          <p:cNvPr id="3" name="Marcador de Posição de Conteúdo 2"/>
          <p:cNvSpPr>
            <a:spLocks noGrp="1"/>
          </p:cNvSpPr>
          <p:nvPr>
            <p:ph idx="1"/>
          </p:nvPr>
        </p:nvSpPr>
        <p:spPr>
          <a:xfrm>
            <a:off x="457200" y="1752600"/>
            <a:ext cx="7620000" cy="4952682"/>
          </a:xfrm>
        </p:spPr>
        <p:txBody>
          <a:bodyPr>
            <a:normAutofit fontScale="77500" lnSpcReduction="20000"/>
          </a:bodyPr>
          <a:lstStyle/>
          <a:p>
            <a:r>
              <a:rPr lang="el-GR" dirty="0"/>
              <a:t>Πολιτισμικά Σχετική Διδασκαλία
Οι εκπαιδευτικοί μπορούν να δημιουργήσουν ευκαιρίες μάθησης που αναγνωρίζουν τη φυλή και την εθνικότητα και να δώσουν προτεραιότητα στην πρόληψη του ρατσισμού μέσω της κοινωνικής δικαιοσύνης με πολιτισμικά σχετική διδασκαλία. Η πολιτισμικά σχετική διδασκαλία δίνει έμφαση στην ακαδημαϊκή αριστεία, την πολιτιστική ικανότητα και την κοινωνική και πολιτική ανάλυση. Μέσω της πολιτισμικά σχετικής διδασκαλίας, οι μαθητές ασχολούνται με αυστηρές μαθησιακές εμπειρίες που χρησιμοποιούν κείμενο και πόρους για να διερευνήσουν θέματα σε διάφορες κοινότητες. Επιπλέον, δίνεται έμφαση στην κοινωνική δικαιοσύνη και τον κοινωνικό ακτιβισμό.
Η πολιτισμικά σχετική διδασκαλία χρησιμοποιεί διάφορα κείμενα για την αντιμετώπιση δύσκολων ζητημάτων φυλής, πολιτισμού και εθνικότητας με στοχαστικούς τρόπους. Η πολιτισμικά σχετική διδασκαλία εκθέτει τους μαθητές σε μια ποικιλία ανθρώπων και περιβαλλόντων. Πρόκειται για το βάθος της γνώσης και υπερβαίνει κατά πολύ ένα πολιτιστικό πάρτι όπου οι μαθητές δοκιμάζουν τρόφιμα και ακούν μουσική από μια άλλη κουλτούρα. Το πιο σημαντικό, η πολιτισμικά σχετική διδασκαλία προωθεί την κοινωνική δικαιοσύνη και αναδεικνύει ιστορικά κινήματα που έχουν εργαστεί για την προώθηση της ανοχής και της ισότητας σε όλο τον κόσμο.
</a:t>
            </a:r>
            <a:endParaRPr lang="pt-PT" dirty="0"/>
          </a:p>
        </p:txBody>
      </p:sp>
    </p:spTree>
    <p:extLst>
      <p:ext uri="{BB962C8B-B14F-4D97-AF65-F5344CB8AC3E}">
        <p14:creationId xmlns:p14="http://schemas.microsoft.com/office/powerpoint/2010/main" val="12474748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rtl="0"/>
            <a:r>
              <a:rPr lang="pt-PT" dirty="0"/>
              <a:t>Ρατσισμός</a:t>
            </a:r>
            <a:br>
              <a:rPr lang="pt-PT" dirty="0"/>
            </a:br>
            <a:r>
              <a:rPr lang="pt-PT" dirty="0"/>
              <a:t>ΤΙ ΝΑ ΚΑΝΕΤΕ: ΣΧΟΛΕ</a:t>
            </a:r>
            <a:r>
              <a:rPr lang="el-GR" dirty="0"/>
              <a:t>ΙΑ</a:t>
            </a:r>
            <a:r>
              <a:rPr lang="pt-PT" dirty="0"/>
              <a:t>;</a:t>
            </a:r>
          </a:p>
        </p:txBody>
      </p:sp>
      <p:sp>
        <p:nvSpPr>
          <p:cNvPr id="3" name="Marcador de Posição de Conteúdo 2"/>
          <p:cNvSpPr>
            <a:spLocks noGrp="1"/>
          </p:cNvSpPr>
          <p:nvPr>
            <p:ph idx="1"/>
          </p:nvPr>
        </p:nvSpPr>
        <p:spPr/>
        <p:txBody>
          <a:bodyPr>
            <a:normAutofit/>
          </a:bodyPr>
          <a:lstStyle/>
          <a:p>
            <a:r>
              <a:rPr lang="el-GR" dirty="0"/>
              <a:t>Σαφή μαθήματα για τη φυλετική επίλυση και την επίλυση συγκρούσεων
Για να αποφευχθεί ο ρατσισμός, οι εκπαιδευτικοί πρέπει να μιλήσουν ρητά στους μαθητές για τον ρατσισμό. Οι συζητήσεις σχετικά με τη φυλή μπορεί να είναι άβολες, αλλά με τον σωστό σχεδιασμό, την ενεργή ακρόαση και την αναγνώριση της κοινής ευπάθειας όλων, μια αρχικά άβολη συνομιλία μπορεί να γίνει μια μετασχηματιστική μαθησιακή εμπειρία. Όταν μαθαίνουμε για τους πολιτισμούς αλλά δεν μιλάμε για τις δύσκολες πτυχές της ιστορίας μας, κάνουμε κακό στους μαθητές μας και την κοινωνία μας.
</a:t>
            </a:r>
            <a:endParaRPr lang="pt-PT" dirty="0"/>
          </a:p>
        </p:txBody>
      </p:sp>
    </p:spTree>
    <p:extLst>
      <p:ext uri="{BB962C8B-B14F-4D97-AF65-F5344CB8AC3E}">
        <p14:creationId xmlns:p14="http://schemas.microsoft.com/office/powerpoint/2010/main" val="15346871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rtl="0"/>
            <a:r>
              <a:rPr lang="pt-PT" dirty="0"/>
              <a:t>Ρατσισμός</a:t>
            </a:r>
            <a:br>
              <a:rPr lang="pt-PT" dirty="0"/>
            </a:br>
            <a:r>
              <a:rPr lang="pt-PT" dirty="0"/>
              <a:t>ΤΙ ΝΑ ΚΑΝΕΤΕ: ΣΧΟΛΕ</a:t>
            </a:r>
            <a:r>
              <a:rPr lang="el-GR" dirty="0"/>
              <a:t>ΙΑ</a:t>
            </a:r>
            <a:r>
              <a:rPr lang="pt-PT" dirty="0"/>
              <a:t>;</a:t>
            </a:r>
          </a:p>
        </p:txBody>
      </p:sp>
      <p:sp>
        <p:nvSpPr>
          <p:cNvPr id="3" name="Marcador de Posição de Conteúdo 2"/>
          <p:cNvSpPr>
            <a:spLocks noGrp="1"/>
          </p:cNvSpPr>
          <p:nvPr>
            <p:ph idx="1"/>
          </p:nvPr>
        </p:nvSpPr>
        <p:spPr/>
        <p:txBody>
          <a:bodyPr>
            <a:normAutofit/>
          </a:bodyPr>
          <a:lstStyle/>
          <a:p>
            <a:r>
              <a:rPr lang="el-GR" dirty="0"/>
              <a:t>Συνειδητοποίηση του τρόπου με τον οποίο η φυλετική προκατάληψη επηρεάζει την πειθαρχία
Τα σχολεία πρέπει να γνωρίζουν τη φυλετική προκατάληψη που μπορεί να επηρεάσει τον τρόπο πειθαρχίας των μαθητών. Οι ηγέτες και οι εκπαιδευτικοί πρέπει να χρησιμοποιούν δεδομένα για να αναλύσουν τις τάσεις στη συμπεριφορά των μαθητών και να αποκαλύψουν τη δυσαναλογία. Τα σχολεία μπορούν επίσης να εφαρμόσουν πρακτικές αποκατάστασης για να παρέχουν μια επανορθωτική, και όχι </a:t>
            </a:r>
            <a:r>
              <a:rPr lang="el-GR" dirty="0" err="1"/>
              <a:t>τιμωρητική</a:t>
            </a:r>
            <a:r>
              <a:rPr lang="el-GR" dirty="0"/>
              <a:t>, προσέγγιση της σχολικής πειθαρχίας.
</a:t>
            </a:r>
            <a:endParaRPr lang="pt-PT" dirty="0"/>
          </a:p>
        </p:txBody>
      </p:sp>
    </p:spTree>
    <p:extLst>
      <p:ext uri="{BB962C8B-B14F-4D97-AF65-F5344CB8AC3E}">
        <p14:creationId xmlns:p14="http://schemas.microsoft.com/office/powerpoint/2010/main" val="30797331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rtl="0"/>
            <a:r>
              <a:rPr lang="pt-PT" dirty="0"/>
              <a:t>Ρατσισμός</a:t>
            </a:r>
            <a:br>
              <a:rPr lang="pt-PT" dirty="0"/>
            </a:br>
            <a:r>
              <a:rPr lang="pt-PT" dirty="0"/>
              <a:t>ΤΙ ΝΑ ΚΑΝΕΤΕ: ΣΧΟΛΕ</a:t>
            </a:r>
            <a:r>
              <a:rPr lang="el-GR" dirty="0"/>
              <a:t>ΙΑ</a:t>
            </a:r>
            <a:r>
              <a:rPr lang="pt-PT" dirty="0"/>
              <a:t>;</a:t>
            </a:r>
          </a:p>
        </p:txBody>
      </p:sp>
      <p:sp>
        <p:nvSpPr>
          <p:cNvPr id="3" name="Marcador de Posição de Conteúdo 2"/>
          <p:cNvSpPr>
            <a:spLocks noGrp="1"/>
          </p:cNvSpPr>
          <p:nvPr>
            <p:ph idx="1"/>
          </p:nvPr>
        </p:nvSpPr>
        <p:spPr>
          <a:xfrm>
            <a:off x="457200" y="1752600"/>
            <a:ext cx="7620000" cy="4717211"/>
          </a:xfrm>
        </p:spPr>
        <p:txBody>
          <a:bodyPr>
            <a:normAutofit fontScale="85000" lnSpcReduction="10000"/>
          </a:bodyPr>
          <a:lstStyle/>
          <a:p>
            <a:r>
              <a:rPr lang="el-GR" dirty="0"/>
              <a:t>Κοινοτικές συνεργασίες
Οι επιπτώσεις του ρατσισμού είναι συστημικές και εκτεταμένες. Μόλις οι μαθητές μάθουν για το ρατσισμό, πρέπει να βγουν στον κόσμο και να </a:t>
            </a:r>
            <a:r>
              <a:rPr lang="el-GR" dirty="0" err="1"/>
              <a:t>αλληλεπιδράσουν</a:t>
            </a:r>
            <a:r>
              <a:rPr lang="el-GR" dirty="0"/>
              <a:t> με αυτά τα θέματα σε πραγματικό χρόνο. Τα σχολεία πρέπει να συνεργάζονται με κοινοτικές οργανώσεις που καταπολεμούν θέματα ρατσισμού και ισότητας στην κοινότητά τους.
Κοινωνική δικαιοσύνη αποτελεί σημαντικό στοιχείο της πρόληψης του ρατσισμού. Η πρόσκληση κοινοτικών οργανώσεων στα σχολεία είναι ένας εξαιρετικός τρόπος για να εμπλακούν οι μαθητές στο έργο της κοινωνικής δικαιοσύνης. Επιπλέον, η πρόσκληση των οικογενειών στην τάξη για να μιλήσουν για τον πολιτισμό ή τις εμπειρίες τους που ευθυγραμμίζονται με ένα συγκεκριμένο θέμα είναι ένας καλός τρόπος για να δημιουργηθεί κοινότητα και να δουν οι μαθητές ότι οι εμπειρίες τους και οι εμπειρίες των οικογενειών τους είναι εξίσου πολύτιμες με τις ιστορίες που διαβάζουν στα βιβλία.
</a:t>
            </a:r>
            <a:endParaRPr lang="pt-PT" dirty="0"/>
          </a:p>
        </p:txBody>
      </p:sp>
    </p:spTree>
    <p:extLst>
      <p:ext uri="{BB962C8B-B14F-4D97-AF65-F5344CB8AC3E}">
        <p14:creationId xmlns:p14="http://schemas.microsoft.com/office/powerpoint/2010/main" val="11854489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rtl="0"/>
            <a:r>
              <a:rPr lang="pt-PT" dirty="0"/>
              <a:t>Ρατσισμός</a:t>
            </a:r>
            <a:br>
              <a:rPr lang="pt-PT" dirty="0"/>
            </a:br>
            <a:r>
              <a:rPr lang="pt-PT" dirty="0"/>
              <a:t>ΤΙ ΝΑ ΚΑΝΕΤΕ: </a:t>
            </a:r>
            <a:r>
              <a:rPr lang="el-GR" dirty="0"/>
              <a:t>ΤΑΞΗ</a:t>
            </a:r>
            <a:r>
              <a:rPr lang="pt-PT" dirty="0"/>
              <a:t>;</a:t>
            </a:r>
          </a:p>
        </p:txBody>
      </p:sp>
      <p:sp>
        <p:nvSpPr>
          <p:cNvPr id="3" name="Marcador de Posição de Conteúdo 2"/>
          <p:cNvSpPr>
            <a:spLocks noGrp="1"/>
          </p:cNvSpPr>
          <p:nvPr>
            <p:ph idx="1"/>
          </p:nvPr>
        </p:nvSpPr>
        <p:spPr/>
        <p:txBody>
          <a:bodyPr>
            <a:normAutofit lnSpcReduction="10000"/>
          </a:bodyPr>
          <a:lstStyle/>
          <a:p>
            <a:pPr fontAlgn="base"/>
            <a:r>
              <a:rPr lang="el-GR" dirty="0"/>
              <a:t>1. Παροχή ακριβούς, ιστορικού πλαισίου
Η κατανόηση και η συμφωνία με </a:t>
            </a:r>
            <a:r>
              <a:rPr lang="el-GR" dirty="0">
                <a:solidFill>
                  <a:srgbClr val="FFC000"/>
                </a:solidFill>
              </a:rPr>
              <a:t>προηγούμενες ρατσιστικές πρακτικές</a:t>
            </a:r>
            <a:r>
              <a:rPr lang="el-GR" dirty="0"/>
              <a:t> είναι απαραίτητη για μια αντιρατσιστική εκπαίδευση. Ένας δάσκαλος μπορεί να πάρει τους μαθητές για να επισκεφθούν </a:t>
            </a:r>
            <a:r>
              <a:rPr lang="el-GR" dirty="0">
                <a:solidFill>
                  <a:srgbClr val="FFC000"/>
                </a:solidFill>
              </a:rPr>
              <a:t>μνημεία</a:t>
            </a:r>
            <a:r>
              <a:rPr lang="el-GR" dirty="0"/>
              <a:t> και </a:t>
            </a:r>
            <a:r>
              <a:rPr lang="el-GR" dirty="0">
                <a:solidFill>
                  <a:srgbClr val="FFC000"/>
                </a:solidFill>
              </a:rPr>
              <a:t>μουσεία</a:t>
            </a:r>
            <a:r>
              <a:rPr lang="el-GR" dirty="0"/>
              <a:t> ή να τους ζητήσει να ερευνήσουν τα </a:t>
            </a:r>
            <a:r>
              <a:rPr lang="el-GR" dirty="0">
                <a:solidFill>
                  <a:srgbClr val="FFC000"/>
                </a:solidFill>
              </a:rPr>
              <a:t>τοπωνύμια</a:t>
            </a:r>
            <a:r>
              <a:rPr lang="el-GR" dirty="0"/>
              <a:t>. Τα ονόματα στην τοπική σας κοινότητα, για παράδειγμα, επιστρέφουν στις ρατσιστικές πρακτικές; Οι εκπαιδευτικοί μπορούν να ενθαρρύνουν τους μαθητές να προβληματιστούν κριτικά για τις ιστορίες των οποίων γιορτάζονται στη δημόσια μνήμη και να σκεφτούν τι θα αντιπροσώπευε καλύτερα τις συνεισφορές και τις εμπειρίες όλων των μελών της κοινότητας.
</a:t>
            </a:r>
            <a:endParaRPr lang="pt-PT" dirty="0"/>
          </a:p>
        </p:txBody>
      </p:sp>
    </p:spTree>
    <p:extLst>
      <p:ext uri="{BB962C8B-B14F-4D97-AF65-F5344CB8AC3E}">
        <p14:creationId xmlns:p14="http://schemas.microsoft.com/office/powerpoint/2010/main" val="39491113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rtl="0"/>
            <a:r>
              <a:rPr lang="pt-PT" dirty="0"/>
              <a:t>Ρατσισμός</a:t>
            </a:r>
            <a:br>
              <a:rPr lang="pt-PT" dirty="0"/>
            </a:br>
            <a:r>
              <a:rPr lang="pt-PT" dirty="0"/>
              <a:t>ΤΙ ΝΑ ΚΑΝΕΤΕ: </a:t>
            </a:r>
            <a:r>
              <a:rPr lang="el-GR" dirty="0"/>
              <a:t>ΤΑΞΗ</a:t>
            </a:r>
            <a:r>
              <a:rPr lang="pt-PT" dirty="0"/>
              <a:t>;</a:t>
            </a:r>
          </a:p>
        </p:txBody>
      </p:sp>
      <p:sp>
        <p:nvSpPr>
          <p:cNvPr id="3" name="Marcador de Posição de Conteúdo 2"/>
          <p:cNvSpPr>
            <a:spLocks noGrp="1"/>
          </p:cNvSpPr>
          <p:nvPr>
            <p:ph idx="1"/>
          </p:nvPr>
        </p:nvSpPr>
        <p:spPr/>
        <p:txBody>
          <a:bodyPr>
            <a:normAutofit fontScale="77500" lnSpcReduction="20000"/>
          </a:bodyPr>
          <a:lstStyle/>
          <a:p>
            <a:pPr fontAlgn="base"/>
            <a:r>
              <a:rPr lang="el-GR" dirty="0"/>
              <a:t>2. Εξηγήστε ότι ο ρατσισμός δεν γίνεται μόνο από «κακούς ανθρώπους»
Ο ρατσισμός πρέπει να διδάσκεται ως ένα </a:t>
            </a:r>
            <a:r>
              <a:rPr lang="el-GR" dirty="0">
                <a:solidFill>
                  <a:srgbClr val="FFC000"/>
                </a:solidFill>
              </a:rPr>
              <a:t>σύστημα φυλετικής ιεραρχίας </a:t>
            </a:r>
            <a:r>
              <a:rPr lang="el-GR" dirty="0"/>
              <a:t>που διατηρείται συνειδητά και ασυνείδητα από την ιδέα ότι μια ομάδα ανθρώπων είναι ανώτερη. Λόγω αυτής της υποτιθέμενης ανωτερότητας οι ιδέες, τα βιβλία, οι φωνές και η τεχνογνωσία μιας ομάδας θεωρούνται ως ο «κανόνας».
Οι φυλετικές διακρίσεις σήμερα αναφέρονται συχνά ως "</a:t>
            </a:r>
            <a:r>
              <a:rPr lang="el-GR" dirty="0">
                <a:solidFill>
                  <a:srgbClr val="FFC000"/>
                </a:solidFill>
              </a:rPr>
              <a:t>ήπιος</a:t>
            </a:r>
            <a:r>
              <a:rPr lang="el-GR" dirty="0"/>
              <a:t>" ή "</a:t>
            </a:r>
            <a:r>
              <a:rPr lang="el-GR" dirty="0">
                <a:solidFill>
                  <a:srgbClr val="FFC000"/>
                </a:solidFill>
              </a:rPr>
              <a:t>νέος</a:t>
            </a:r>
            <a:r>
              <a:rPr lang="el-GR" dirty="0"/>
              <a:t>" ρατσισμός, που συχνά εκφράζεται μέσω </a:t>
            </a:r>
            <a:r>
              <a:rPr lang="el-GR" dirty="0">
                <a:solidFill>
                  <a:srgbClr val="FFC000"/>
                </a:solidFill>
              </a:rPr>
              <a:t>συγκεκαλυμμένης </a:t>
            </a:r>
            <a:r>
              <a:rPr lang="el-GR" dirty="0" err="1">
                <a:solidFill>
                  <a:srgbClr val="FFC000"/>
                </a:solidFill>
              </a:rPr>
              <a:t>μικροαγωγής</a:t>
            </a:r>
            <a:r>
              <a:rPr lang="el-GR" dirty="0"/>
              <a:t>.
Η κατηγοριοποίηση του ρατσισμού ως κάτι που κάνουν μόνο οι «κακοί» άνθρωποι σημαίνει ότι οι «καλοί» στερούνται την ευκαιρία να εξετάσουν πώς οι καθημερινές σκέψεις και πράξεις τους μπορεί να στηρίζουν τη δομή της φυλετικής ιεραρχίας της κοινωνίας.
Το παρακάτω βίντεο του πειράματος με τα </a:t>
            </a:r>
            <a:r>
              <a:rPr lang="el-GR" dirty="0">
                <a:solidFill>
                  <a:srgbClr val="FFC000"/>
                </a:solidFill>
              </a:rPr>
              <a:t>μπλε/καστανά μάτια</a:t>
            </a:r>
            <a:r>
              <a:rPr lang="el-GR" dirty="0"/>
              <a:t> (στο οποίο τα παιδιά λένε ότι οι άνθρωποι με καστανά μάτια είναι ανώτεροι από τους γαλανομάτηδες και αντίστροφα), είναι ένας καλός τρόπος για να δείξουμε στους μαθητές πώς αναδύονται ασυνείδητες συμπεριφορές και πόσο γρήγορα μπορεί να σχηματιστεί προκατάληψη.</a:t>
            </a:r>
          </a:p>
          <a:p>
            <a:pPr algn="ctr" fontAlgn="base"/>
            <a:r>
              <a:rPr lang="el-GR" dirty="0"/>
              <a:t>
ΠΑΡΑΚΟΛΟΥΘΗΣΗ: Video_1</a:t>
            </a:r>
            <a:endParaRPr lang="pt-PT" dirty="0"/>
          </a:p>
        </p:txBody>
      </p:sp>
    </p:spTree>
    <p:extLst>
      <p:ext uri="{BB962C8B-B14F-4D97-AF65-F5344CB8AC3E}">
        <p14:creationId xmlns:p14="http://schemas.microsoft.com/office/powerpoint/2010/main" val="372771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r>
              <a:rPr lang="el-GR" dirty="0"/>
              <a:t>ΠΑΡΟΡΜΗΤΙΚΟΤΗΤΑ</a:t>
            </a:r>
            <a:r>
              <a:rPr lang="pt-PT" dirty="0"/>
              <a:t> – </a:t>
            </a:r>
            <a:r>
              <a:rPr lang="el-GR" dirty="0"/>
              <a:t>ΕΝΔΕΙΞΕΙΣ</a:t>
            </a:r>
            <a:endParaRPr dirty="0"/>
          </a:p>
        </p:txBody>
      </p:sp>
      <p:sp>
        <p:nvSpPr>
          <p:cNvPr id="175" name="Google Shape;175;p12"/>
          <p:cNvSpPr txBox="1">
            <a:spLocks noGrp="1"/>
          </p:cNvSpPr>
          <p:nvPr>
            <p:ph type="body" idx="1"/>
          </p:nvPr>
        </p:nvSpPr>
        <p:spPr>
          <a:xfrm>
            <a:off x="457200" y="1752600"/>
            <a:ext cx="6530196" cy="43735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ts val="2000"/>
              <a:buNone/>
            </a:pPr>
            <a:r>
              <a:rPr lang="pt-PT" dirty="0"/>
              <a:t>Η παρορμητικότητα δεν εμφανίζεται με τον ίδιο τρόπο σε κάθε παιδί. Και οι συμπεριφορές μπορούν να αλλάξουν καθώς μεγαλώνουν τα παιδιά. Όταν τα παιδιά είναι παρορμητικά, μπορεί:</a:t>
            </a:r>
            <a:endParaRPr dirty="0"/>
          </a:p>
          <a:p>
            <a:pPr marL="342900" lvl="0" indent="-342900" algn="l" rtl="0">
              <a:spcBef>
                <a:spcPts val="840"/>
              </a:spcBef>
              <a:spcAft>
                <a:spcPts val="0"/>
              </a:spcAft>
              <a:buClr>
                <a:schemeClr val="dk1"/>
              </a:buClr>
              <a:buSzPts val="1200"/>
              <a:buFont typeface="Arial"/>
              <a:buChar char="•"/>
            </a:pPr>
            <a:r>
              <a:rPr lang="el-GR" sz="1200" dirty="0"/>
              <a:t>Να κάνουν</a:t>
            </a:r>
            <a:r>
              <a:rPr lang="pt-PT" sz="1200" dirty="0"/>
              <a:t> ανόητα ή ακατάλληλα πράγματα για να τραβήξ</a:t>
            </a:r>
            <a:r>
              <a:rPr lang="el-GR" sz="1200" dirty="0" err="1"/>
              <a:t>ουν</a:t>
            </a:r>
            <a:r>
              <a:rPr lang="pt-PT" sz="1200" dirty="0"/>
              <a:t> την προσοχή</a:t>
            </a:r>
            <a:endParaRPr sz="1200" dirty="0"/>
          </a:p>
          <a:p>
            <a:pPr marL="342900" lvl="0" indent="-342900" algn="l" rtl="0">
              <a:spcBef>
                <a:spcPts val="840"/>
              </a:spcBef>
              <a:spcAft>
                <a:spcPts val="0"/>
              </a:spcAft>
              <a:buClr>
                <a:schemeClr val="dk1"/>
              </a:buClr>
              <a:buSzPts val="1200"/>
              <a:buFont typeface="Arial"/>
              <a:buChar char="•"/>
            </a:pPr>
            <a:r>
              <a:rPr lang="el-GR" sz="1200" dirty="0"/>
              <a:t>Να α</a:t>
            </a:r>
            <a:r>
              <a:rPr lang="pt-PT" sz="1200" dirty="0"/>
              <a:t>ντιμετωπί</a:t>
            </a:r>
            <a:r>
              <a:rPr lang="el-GR" sz="1200" dirty="0"/>
              <a:t>ζουν πρόβλημα</a:t>
            </a:r>
            <a:r>
              <a:rPr lang="pt-PT" sz="1200" dirty="0"/>
              <a:t> με </a:t>
            </a:r>
            <a:r>
              <a:rPr lang="el-GR" sz="1200" dirty="0"/>
              <a:t>τη </a:t>
            </a:r>
            <a:r>
              <a:rPr lang="pt-PT" sz="1200" dirty="0"/>
              <a:t>συν</a:t>
            </a:r>
            <a:r>
              <a:rPr lang="el-GR" sz="1200" dirty="0" err="1"/>
              <a:t>επή</a:t>
            </a:r>
            <a:r>
              <a:rPr lang="el-GR" sz="1200" dirty="0"/>
              <a:t> τήρηση των κανόνων</a:t>
            </a:r>
            <a:endParaRPr sz="1200" dirty="0"/>
          </a:p>
          <a:p>
            <a:pPr marL="342900" lvl="0" indent="-342900" algn="l" rtl="0">
              <a:spcBef>
                <a:spcPts val="840"/>
              </a:spcBef>
              <a:spcAft>
                <a:spcPts val="0"/>
              </a:spcAft>
              <a:buClr>
                <a:schemeClr val="dk1"/>
              </a:buClr>
              <a:buSzPts val="1200"/>
              <a:buFont typeface="Arial"/>
              <a:buChar char="•"/>
            </a:pPr>
            <a:r>
              <a:rPr lang="pt-PT" sz="1200" dirty="0"/>
              <a:t>Να εί</a:t>
            </a:r>
            <a:r>
              <a:rPr lang="el-GR" sz="1200" dirty="0"/>
              <a:t>ναι</a:t>
            </a:r>
            <a:r>
              <a:rPr lang="pt-PT" sz="1200" dirty="0"/>
              <a:t> επιθετικ</a:t>
            </a:r>
            <a:r>
              <a:rPr lang="el-GR" sz="1200" dirty="0"/>
              <a:t>ά</a:t>
            </a:r>
            <a:r>
              <a:rPr lang="pt-PT" sz="1200" dirty="0"/>
              <a:t> απέναντι σε άλλα παιδιά (χτ</a:t>
            </a:r>
            <a:r>
              <a:rPr lang="el-GR" sz="1200" dirty="0"/>
              <a:t>υ</a:t>
            </a:r>
            <a:r>
              <a:rPr lang="pt-PT" sz="1200" dirty="0"/>
              <a:t>π</a:t>
            </a:r>
            <a:r>
              <a:rPr lang="el-GR" sz="1200" dirty="0"/>
              <a:t>ή</a:t>
            </a:r>
            <a:r>
              <a:rPr lang="pt-PT" sz="1200" dirty="0"/>
              <a:t>μα</a:t>
            </a:r>
            <a:r>
              <a:rPr lang="el-GR" sz="1200" dirty="0"/>
              <a:t>τα</a:t>
            </a:r>
            <a:r>
              <a:rPr lang="pt-PT" sz="1200" dirty="0"/>
              <a:t>, κλοτσιές ή </a:t>
            </a:r>
            <a:r>
              <a:rPr lang="el-GR" sz="1200" dirty="0"/>
              <a:t>δαγκώματα</a:t>
            </a:r>
            <a:r>
              <a:rPr lang="pt-PT" sz="1200" dirty="0"/>
              <a:t> είναι συνηθισμέν</a:t>
            </a:r>
            <a:r>
              <a:rPr lang="el-GR" sz="1200" dirty="0"/>
              <a:t>α</a:t>
            </a:r>
            <a:r>
              <a:rPr lang="pt-PT" sz="1200" dirty="0"/>
              <a:t> στα μικρά παιδιά)</a:t>
            </a:r>
            <a:endParaRPr dirty="0"/>
          </a:p>
          <a:p>
            <a:pPr marL="342900" lvl="0" indent="-342900" algn="l" rtl="0">
              <a:spcBef>
                <a:spcPts val="840"/>
              </a:spcBef>
              <a:spcAft>
                <a:spcPts val="0"/>
              </a:spcAft>
              <a:buClr>
                <a:schemeClr val="dk1"/>
              </a:buClr>
              <a:buSzPts val="1200"/>
              <a:buFont typeface="Arial"/>
              <a:buChar char="•"/>
            </a:pPr>
            <a:r>
              <a:rPr lang="el-GR" sz="1200" dirty="0"/>
              <a:t>Να α</a:t>
            </a:r>
            <a:r>
              <a:rPr lang="pt-PT" sz="1200" dirty="0"/>
              <a:t>ντιμετωπίζ</a:t>
            </a:r>
            <a:r>
              <a:rPr lang="el-GR" sz="1200" dirty="0" err="1"/>
              <a:t>ουν</a:t>
            </a:r>
            <a:r>
              <a:rPr lang="pt-PT" sz="1200" dirty="0"/>
              <a:t> προβλήματα με την αναμονή της σειράς τους στα παιχνίδια και τη συ</a:t>
            </a:r>
            <a:r>
              <a:rPr lang="el-GR" sz="1200" dirty="0"/>
              <a:t>ζήτηση</a:t>
            </a:r>
            <a:endParaRPr sz="1200" dirty="0"/>
          </a:p>
          <a:p>
            <a:pPr marL="342900" lvl="0" indent="-342900" algn="l" rtl="0">
              <a:spcBef>
                <a:spcPts val="840"/>
              </a:spcBef>
              <a:spcAft>
                <a:spcPts val="0"/>
              </a:spcAft>
              <a:buClr>
                <a:schemeClr val="dk1"/>
              </a:buClr>
              <a:buSzPts val="1200"/>
              <a:buFont typeface="Arial"/>
              <a:buChar char="•"/>
            </a:pPr>
            <a:r>
              <a:rPr lang="el-GR" sz="1200" dirty="0"/>
              <a:t>Να αρπάζουν αντικείμενα</a:t>
            </a:r>
            <a:r>
              <a:rPr lang="pt-PT" sz="1200" dirty="0"/>
              <a:t> από </a:t>
            </a:r>
            <a:r>
              <a:rPr lang="el-GR" sz="1200" dirty="0"/>
              <a:t>άλλους</a:t>
            </a:r>
            <a:r>
              <a:rPr lang="pt-PT" sz="1200" dirty="0"/>
              <a:t> ή </a:t>
            </a:r>
            <a:r>
              <a:rPr lang="el-GR" sz="1200" dirty="0"/>
              <a:t>να σπρώχνουν</a:t>
            </a:r>
            <a:r>
              <a:rPr lang="pt-PT" sz="1200" dirty="0"/>
              <a:t> στη </a:t>
            </a:r>
            <a:r>
              <a:rPr lang="el-GR" sz="1200" dirty="0"/>
              <a:t>σειρά</a:t>
            </a:r>
            <a:endParaRPr sz="1200" dirty="0"/>
          </a:p>
          <a:p>
            <a:pPr marL="342900" lvl="0" indent="-342900" algn="l" rtl="0">
              <a:spcBef>
                <a:spcPts val="840"/>
              </a:spcBef>
              <a:spcAft>
                <a:spcPts val="0"/>
              </a:spcAft>
              <a:buClr>
                <a:schemeClr val="dk1"/>
              </a:buClr>
              <a:buSzPts val="1200"/>
              <a:buFont typeface="Arial"/>
              <a:buChar char="•"/>
            </a:pPr>
            <a:r>
              <a:rPr lang="el-GR" sz="1200" dirty="0"/>
              <a:t>Να αντιδρούν υπερβολικά </a:t>
            </a:r>
            <a:r>
              <a:rPr lang="pt-PT" sz="1200" dirty="0"/>
              <a:t>στην απογοήτευση, την απογοήτευση, τα λάθη και την κριτική</a:t>
            </a:r>
            <a:endParaRPr sz="1200" dirty="0"/>
          </a:p>
          <a:p>
            <a:pPr marL="342900" lvl="0" indent="-342900" algn="l" rtl="0">
              <a:spcBef>
                <a:spcPts val="840"/>
              </a:spcBef>
              <a:spcAft>
                <a:spcPts val="0"/>
              </a:spcAft>
              <a:buClr>
                <a:schemeClr val="dk1"/>
              </a:buClr>
              <a:buSzPts val="1200"/>
              <a:buFont typeface="Arial"/>
              <a:buChar char="•"/>
            </a:pPr>
            <a:r>
              <a:rPr lang="el-GR" sz="1200" dirty="0"/>
              <a:t>Να επιθυμούν</a:t>
            </a:r>
            <a:r>
              <a:rPr lang="pt-PT" sz="1200" dirty="0"/>
              <a:t> να έχ</a:t>
            </a:r>
            <a:r>
              <a:rPr lang="el-GR" sz="1200" dirty="0" err="1"/>
              <a:t>ουν</a:t>
            </a:r>
            <a:r>
              <a:rPr lang="pt-PT" sz="1200" dirty="0"/>
              <a:t> την τελευταία λέξη και την πρώτη </a:t>
            </a:r>
            <a:r>
              <a:rPr lang="el-GR" sz="1200" dirty="0"/>
              <a:t>θέση στη </a:t>
            </a:r>
            <a:r>
              <a:rPr lang="pt-PT" sz="1200" dirty="0"/>
              <a:t>σειρά</a:t>
            </a:r>
            <a:endParaRPr sz="1200" dirty="0"/>
          </a:p>
          <a:p>
            <a:pPr marL="342900" lvl="0" indent="-342900" algn="l" rtl="0">
              <a:spcBef>
                <a:spcPts val="840"/>
              </a:spcBef>
              <a:spcAft>
                <a:spcPts val="0"/>
              </a:spcAft>
              <a:buClr>
                <a:schemeClr val="dk1"/>
              </a:buClr>
              <a:buSzPts val="1200"/>
              <a:buFont typeface="Arial"/>
              <a:buChar char="•"/>
            </a:pPr>
            <a:r>
              <a:rPr lang="el-GR" sz="1200" dirty="0"/>
              <a:t>Να μην</a:t>
            </a:r>
            <a:r>
              <a:rPr lang="pt-PT" sz="1200" dirty="0"/>
              <a:t> καταλαβαίν</a:t>
            </a:r>
            <a:r>
              <a:rPr lang="el-GR" sz="1200" dirty="0" err="1"/>
              <a:t>ουν</a:t>
            </a:r>
            <a:r>
              <a:rPr lang="pt-PT" sz="1200" dirty="0"/>
              <a:t> πώς </a:t>
            </a:r>
            <a:r>
              <a:rPr lang="el-GR" sz="1200" dirty="0"/>
              <a:t>τα λόγια </a:t>
            </a:r>
            <a:r>
              <a:rPr lang="pt-PT" sz="1200" dirty="0"/>
              <a:t>ή η συμπεριφορά τους επηρεάζουν άλλους ανθρώπους</a:t>
            </a:r>
            <a:endParaRPr sz="1200" dirty="0"/>
          </a:p>
          <a:p>
            <a:pPr marL="342900" lvl="0" indent="-342900">
              <a:spcBef>
                <a:spcPts val="840"/>
              </a:spcBef>
              <a:buSzPts val="1200"/>
              <a:buFont typeface="Arial"/>
              <a:buChar char="•"/>
            </a:pPr>
            <a:r>
              <a:rPr lang="el-GR" sz="1200" dirty="0"/>
              <a:t>Να μην</a:t>
            </a:r>
            <a:r>
              <a:rPr lang="pt-PT" sz="1200" dirty="0"/>
              <a:t> καταλαβαίν</a:t>
            </a:r>
            <a:r>
              <a:rPr lang="el-GR" sz="1200" dirty="0" err="1"/>
              <a:t>ουν</a:t>
            </a:r>
            <a:r>
              <a:rPr lang="pt-PT" sz="1200" dirty="0"/>
              <a:t> τις συνέπειες των ενεργειών τους</a:t>
            </a:r>
            <a:endParaRPr sz="1200" dirty="0"/>
          </a:p>
          <a:p>
            <a:pPr marL="342900" lvl="0" indent="-342900" algn="l" rtl="0">
              <a:spcBef>
                <a:spcPts val="840"/>
              </a:spcBef>
              <a:spcAft>
                <a:spcPts val="0"/>
              </a:spcAft>
              <a:buClr>
                <a:schemeClr val="dk1"/>
              </a:buClr>
              <a:buSzPts val="1200"/>
              <a:buFont typeface="Arial"/>
              <a:buChar char="•"/>
            </a:pPr>
            <a:r>
              <a:rPr lang="el-GR" sz="1200" dirty="0"/>
              <a:t>Να ρισκάρουν</a:t>
            </a:r>
            <a:r>
              <a:rPr lang="pt-PT" sz="1200" dirty="0"/>
              <a:t> περισσότερο </a:t>
            </a:r>
            <a:r>
              <a:rPr lang="el-GR" sz="1200" dirty="0"/>
              <a:t>όσον αφορά</a:t>
            </a:r>
            <a:r>
              <a:rPr lang="pt-PT" sz="1200" dirty="0"/>
              <a:t> </a:t>
            </a:r>
            <a:r>
              <a:rPr lang="el-GR" sz="1200" dirty="0"/>
              <a:t>τις</a:t>
            </a:r>
            <a:r>
              <a:rPr lang="pt-PT" sz="1200" dirty="0"/>
              <a:t> γνωριμίες και </a:t>
            </a:r>
            <a:r>
              <a:rPr lang="el-GR" sz="1200" dirty="0"/>
              <a:t>το </a:t>
            </a:r>
            <a:r>
              <a:rPr lang="pt-PT" sz="1200" dirty="0"/>
              <a:t>σεξ, </a:t>
            </a:r>
            <a:r>
              <a:rPr lang="el-GR" sz="1200" dirty="0"/>
              <a:t>την </a:t>
            </a:r>
            <a:r>
              <a:rPr lang="pt-PT" sz="1200" dirty="0"/>
              <a:t>οδήγηση και </a:t>
            </a:r>
            <a:r>
              <a:rPr lang="el-GR" sz="1200" dirty="0"/>
              <a:t>το </a:t>
            </a:r>
            <a:r>
              <a:rPr lang="pt-PT" sz="1200" dirty="0"/>
              <a:t>αλκοόλ ή </a:t>
            </a:r>
            <a:r>
              <a:rPr lang="el-GR" sz="1200" dirty="0"/>
              <a:t>τα </a:t>
            </a:r>
            <a:r>
              <a:rPr lang="pt-PT" sz="1200" dirty="0"/>
              <a:t>ναρκωτικά</a:t>
            </a:r>
            <a:endParaRPr sz="1200" dirty="0"/>
          </a:p>
          <a:p>
            <a:pPr marL="0" lvl="0" indent="0" algn="l" rtl="0">
              <a:spcBef>
                <a:spcPts val="1000"/>
              </a:spcBef>
              <a:spcAft>
                <a:spcPts val="0"/>
              </a:spcAft>
              <a:buClr>
                <a:schemeClr val="dk1"/>
              </a:buClr>
              <a:buSzPts val="2000"/>
              <a:buNone/>
            </a:pPr>
            <a:endParaRPr dirty="0"/>
          </a:p>
        </p:txBody>
      </p:sp>
      <p:pic>
        <p:nvPicPr>
          <p:cNvPr id="176" name="Google Shape;176;p12"/>
          <p:cNvPicPr preferRelativeResize="0"/>
          <p:nvPr/>
        </p:nvPicPr>
        <p:blipFill rotWithShape="1">
          <a:blip r:embed="rId3">
            <a:alphaModFix/>
          </a:blip>
          <a:srcRect/>
          <a:stretch/>
        </p:blipFill>
        <p:spPr>
          <a:xfrm>
            <a:off x="6684294" y="4492910"/>
            <a:ext cx="2200914" cy="2116333"/>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rtl="0"/>
            <a:r>
              <a:rPr lang="pt-PT" dirty="0"/>
              <a:t>Ρατσισμός</a:t>
            </a:r>
            <a:br>
              <a:rPr lang="pt-PT" dirty="0"/>
            </a:br>
            <a:r>
              <a:rPr lang="pt-PT" dirty="0"/>
              <a:t>ΤΙ ΝΑ ΚΑΝΕΤΕ: </a:t>
            </a:r>
            <a:r>
              <a:rPr lang="el-GR" dirty="0"/>
              <a:t>ΤΑΞΗ</a:t>
            </a:r>
            <a:r>
              <a:rPr lang="pt-PT" dirty="0"/>
              <a:t>;</a:t>
            </a:r>
          </a:p>
        </p:txBody>
      </p:sp>
      <p:sp>
        <p:nvSpPr>
          <p:cNvPr id="3" name="Marcador de Posição de Conteúdo 2"/>
          <p:cNvSpPr>
            <a:spLocks noGrp="1"/>
          </p:cNvSpPr>
          <p:nvPr>
            <p:ph idx="1"/>
          </p:nvPr>
        </p:nvSpPr>
        <p:spPr/>
        <p:txBody>
          <a:bodyPr>
            <a:normAutofit fontScale="85000" lnSpcReduction="10000"/>
          </a:bodyPr>
          <a:lstStyle/>
          <a:p>
            <a:pPr fontAlgn="base"/>
            <a:r>
              <a:rPr lang="el-GR" dirty="0"/>
              <a:t>3. Δείξτε τις επιπτώσεις της ακούσιας βλάβης
Οι άνθρωποι συνήθως υποθέτουν ότι οι </a:t>
            </a:r>
            <a:r>
              <a:rPr lang="el-GR" dirty="0">
                <a:solidFill>
                  <a:srgbClr val="FFC000"/>
                </a:solidFill>
              </a:rPr>
              <a:t>καλές προθέσεις </a:t>
            </a:r>
            <a:r>
              <a:rPr lang="el-GR" dirty="0"/>
              <a:t>τους έχουν μεγαλύτερο βάρος από τις ακούσιες συνέπειές τους. Ακριβώς επειδή κάποιος δεν σκόπευε να είναι ρατσιστής, δεν μειώνει τον αντίκτυπο στο άτομο που το βιώνει. Μπορείτε να χρησιμοποιήσετε μεταφορές για να το απεικονίσετε αυτό.
Για παράδειγμα, αν κατά λάθος ρίχνετε ζεστό καφέ σε κάποιον, η φυσική απάντηση δεν είναι να πείτε "γιατί είστε αναστατωμένοι όταν δεν ήταν πρόθεσή μου να ρίξω ένα ζεστό ρόφημα σε εσάς;".
Η πιο κατάλληλη απάντηση είναι να αναγνωρίσετε το λάθος σας, να ζητήσετε συγγνώμη από το άλλο άτομο και να κινηθείτε πιο προσεκτικά στο μέλλον.
Η ύπουλη "νέα" ρατσισμός είναι ότι οι άνθρωποι που δεν θεωρούν τους εαυτούς τους ρατσιστές μπορεί στην πραγματικότητα να διαιωνίζουν τον ρατσισμό χωρίς να τον γνωρίζουν.
</a:t>
            </a:r>
            <a:endParaRPr lang="pt-PT" dirty="0"/>
          </a:p>
        </p:txBody>
      </p:sp>
    </p:spTree>
    <p:extLst>
      <p:ext uri="{BB962C8B-B14F-4D97-AF65-F5344CB8AC3E}">
        <p14:creationId xmlns:p14="http://schemas.microsoft.com/office/powerpoint/2010/main" val="31291766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rtl="0"/>
            <a:r>
              <a:rPr lang="pt-PT" dirty="0"/>
              <a:t>Ρατσισμός</a:t>
            </a:r>
            <a:br>
              <a:rPr lang="pt-PT" dirty="0"/>
            </a:br>
            <a:r>
              <a:rPr lang="pt-PT" dirty="0"/>
              <a:t>ΤΙ ΝΑ ΚΑΝΕΤΕ: </a:t>
            </a:r>
            <a:r>
              <a:rPr lang="el-GR" dirty="0"/>
              <a:t>ΤΑΞΗ</a:t>
            </a:r>
            <a:r>
              <a:rPr lang="pt-PT" dirty="0"/>
              <a:t>;</a:t>
            </a:r>
          </a:p>
        </p:txBody>
      </p:sp>
      <p:sp>
        <p:nvSpPr>
          <p:cNvPr id="3" name="Marcador de Posição de Conteúdo 2"/>
          <p:cNvSpPr>
            <a:spLocks noGrp="1"/>
          </p:cNvSpPr>
          <p:nvPr>
            <p:ph idx="1"/>
          </p:nvPr>
        </p:nvSpPr>
        <p:spPr/>
        <p:txBody>
          <a:bodyPr>
            <a:normAutofit fontScale="92500" lnSpcReduction="10000"/>
          </a:bodyPr>
          <a:lstStyle/>
          <a:p>
            <a:pPr fontAlgn="base"/>
            <a:r>
              <a:rPr lang="el-GR" dirty="0"/>
              <a:t>4. Ενθαρρύνετε τους μαθητές να είναι γενναίοι στην κλήση ρατσιστικής συμπεριφοράς
</a:t>
            </a:r>
            <a:r>
              <a:rPr lang="el-GR" dirty="0">
                <a:solidFill>
                  <a:srgbClr val="FFC000"/>
                </a:solidFill>
              </a:rPr>
              <a:t>Το να σιωπάς </a:t>
            </a:r>
            <a:r>
              <a:rPr lang="el-GR" dirty="0"/>
              <a:t>μετά την παρατήρηση ρατσιστικής συμπεριφοράς είναι συνένοχος στο ρατσισμό. Οι εκπαιδευτικοί πρέπει να εξασκηθούν στην εποικοδομητική ανατροφοδότηση σχετικά με τη ρατσιστική ομιλία και συμπεριφορά και να στηρίξουν τους μαθητές στην ανθεκτικότητα όσον αφορά τη λήψη αντιρατσιστικής ανατροφοδότησης.
Οι ενεργά </a:t>
            </a:r>
            <a:r>
              <a:rPr lang="el-GR" dirty="0" err="1"/>
              <a:t>αντιρατσιστές</a:t>
            </a:r>
            <a:r>
              <a:rPr lang="el-GR" dirty="0"/>
              <a:t> δάσκαλοι παρατηρούν και ανταποκρίνονται πιο γρήγορα σε φυλετικές </a:t>
            </a:r>
            <a:r>
              <a:rPr lang="el-GR" dirty="0" err="1"/>
              <a:t>μικροεπιτιμήσεις</a:t>
            </a:r>
            <a:r>
              <a:rPr lang="el-GR" dirty="0"/>
              <a:t> όταν συμβαίνουν στην τάξη, όπως η διδασκαλία στους μαθητές να μην χρησιμοποιούν φυλετικά ψευδώνυμα ή στερεότυπα.
</a:t>
            </a:r>
            <a:endParaRPr lang="pt-PT" dirty="0"/>
          </a:p>
        </p:txBody>
      </p:sp>
    </p:spTree>
    <p:extLst>
      <p:ext uri="{BB962C8B-B14F-4D97-AF65-F5344CB8AC3E}">
        <p14:creationId xmlns:p14="http://schemas.microsoft.com/office/powerpoint/2010/main" val="20881603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rtl="0"/>
            <a:r>
              <a:rPr lang="pt-PT" dirty="0"/>
              <a:t>Ρατσισμός</a:t>
            </a:r>
            <a:br>
              <a:rPr lang="pt-PT" dirty="0"/>
            </a:br>
            <a:r>
              <a:rPr lang="pt-PT" dirty="0"/>
              <a:t>ΤΙ ΝΑ ΚΑΝΕΤΕ: </a:t>
            </a:r>
            <a:r>
              <a:rPr lang="el-GR" dirty="0"/>
              <a:t>ΤΑΞΗ</a:t>
            </a:r>
            <a:r>
              <a:rPr lang="pt-PT" dirty="0"/>
              <a:t>;</a:t>
            </a:r>
          </a:p>
        </p:txBody>
      </p:sp>
      <p:sp>
        <p:nvSpPr>
          <p:cNvPr id="3" name="Marcador de Posição de Conteúdo 2"/>
          <p:cNvSpPr>
            <a:spLocks noGrp="1"/>
          </p:cNvSpPr>
          <p:nvPr>
            <p:ph idx="1"/>
          </p:nvPr>
        </p:nvSpPr>
        <p:spPr/>
        <p:txBody>
          <a:bodyPr>
            <a:normAutofit lnSpcReduction="10000"/>
          </a:bodyPr>
          <a:lstStyle/>
          <a:p>
            <a:pPr fontAlgn="base"/>
            <a:r>
              <a:rPr lang="el-GR" dirty="0"/>
              <a:t>5. Εξηγήστε ότι υπάρχουν ιεραρχίες εντός του ρατσισμού
Οι εμπειρίες ρατσισμού μεγεθύνονται όταν διάφορες μορφές διακρίσεων συνδυάζονται για να δημιουργήσουν μια πιο εντατική εμπειρία αποκλεισμού για τους ανθρώπους, με βάση τις διασταυρώσεις μεταξύ των πολλαπλών περιθωριοποιημένων ταυτοτήτων τους.
Οι εμπειρίες ρατσισμού για τους νέους μαύρους άνδρες, για παράδειγμα, μπορεί να διαφέρουν πολύ από τις εμπειρίες για τις νεαρές μαύρες γυναίκες. Εξηγήστε στους μαθητές ότι είναι δυνατόν να βιώσουν καταπίεση σε μια κατηγορία ταυτότητας, αλλά να είναι προνομιούχοι σε μια άλλη.</a:t>
            </a:r>
          </a:p>
          <a:p>
            <a:pPr algn="ctr" fontAlgn="base"/>
            <a:r>
              <a:rPr lang="el-GR" dirty="0"/>
              <a:t>
Παρακολούθηση: Βίντεο_2</a:t>
            </a:r>
            <a:endParaRPr lang="pt-PT" dirty="0"/>
          </a:p>
        </p:txBody>
      </p:sp>
    </p:spTree>
    <p:extLst>
      <p:ext uri="{BB962C8B-B14F-4D97-AF65-F5344CB8AC3E}">
        <p14:creationId xmlns:p14="http://schemas.microsoft.com/office/powerpoint/2010/main" val="42504182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rtl="0"/>
            <a:r>
              <a:rPr lang="pt-PT" dirty="0"/>
              <a:t>Ρατσισμός</a:t>
            </a:r>
            <a:br>
              <a:rPr lang="pt-PT" dirty="0"/>
            </a:br>
            <a:r>
              <a:rPr lang="pt-PT" dirty="0"/>
              <a:t>ΤΙ ΝΑ ΚΑΝΕΤΕ: </a:t>
            </a:r>
            <a:r>
              <a:rPr lang="el-GR" dirty="0"/>
              <a:t>ΤΑΞΗ</a:t>
            </a:r>
            <a:r>
              <a:rPr lang="pt-PT" dirty="0"/>
              <a:t>;</a:t>
            </a:r>
          </a:p>
        </p:txBody>
      </p:sp>
      <p:sp>
        <p:nvSpPr>
          <p:cNvPr id="3" name="Marcador de Posição de Conteúdo 2"/>
          <p:cNvSpPr>
            <a:spLocks noGrp="1"/>
          </p:cNvSpPr>
          <p:nvPr>
            <p:ph idx="1"/>
          </p:nvPr>
        </p:nvSpPr>
        <p:spPr/>
        <p:txBody>
          <a:bodyPr>
            <a:normAutofit fontScale="85000" lnSpcReduction="20000"/>
          </a:bodyPr>
          <a:lstStyle/>
          <a:p>
            <a:pPr fontAlgn="base"/>
            <a:r>
              <a:rPr lang="el-GR" dirty="0"/>
              <a:t>6. Να είστε ενήμεροι για το φυλετικό τραύμα των μαθητών
Οι εκπαιδευτικοί μερικές φορές προσπαθούν να διδάξουν για το ρατσισμό, χωρίς να θεωρούν ότι είναι η ζωντανή εμπειρία ορισμένων από τους μαθητές τους.
Το φυλετικό τραύμα </a:t>
            </a:r>
            <a:r>
              <a:rPr lang="el-GR" dirty="0">
                <a:solidFill>
                  <a:srgbClr val="FFC000"/>
                </a:solidFill>
              </a:rPr>
              <a:t>μεταδίδεται από γενιά σε γενιά</a:t>
            </a:r>
            <a:r>
              <a:rPr lang="el-GR" dirty="0"/>
              <a:t> και μπορεί να περιλαμβάνει έμμεσες και άμεσες εμπειρίες διαπροσωπικού και συστημικού ρατσισμού.
Πρέπει να στηρίξουμε τους ανθρώπους που έχουν τραυματιστεί από τον ρατσισμό, όχι μόνο να προκαλέσουμε εκείνους που τον υποκινούν.
Οι εκπαιδευτικοί θα πρέπει επίσης να είναι ευαίσθητοι σχετικά με τον τρόπο με τον οποίο παρέχεται η αντιρατσιστική διδασκαλία. Εάν πρόκειται να συζητήσετε </a:t>
            </a:r>
            <a:r>
              <a:rPr lang="el-GR" dirty="0">
                <a:solidFill>
                  <a:srgbClr val="FFC000"/>
                </a:solidFill>
              </a:rPr>
              <a:t>ευαίσθητα θέματα</a:t>
            </a:r>
            <a:r>
              <a:rPr lang="el-GR" dirty="0"/>
              <a:t>, μπορείτε να παρέχετε προειδοποιήσεις ενεργοποίησης εκ των προτέρων στην τάξη. Με αυτόν τον τρόπο οι μαθητές μπορούν να προετοιμάσουν ή να εγείρουν ανησυχίες εκ των προτέρων.
Λάβετε υπόψη ποιος είναι στην τάξη σας και αποφύγετε τη χρήση δυνητικά </a:t>
            </a:r>
            <a:r>
              <a:rPr lang="el-GR" dirty="0">
                <a:solidFill>
                  <a:srgbClr val="FFC000"/>
                </a:solidFill>
              </a:rPr>
              <a:t>εκ νέου τραυματικές </a:t>
            </a:r>
            <a:r>
              <a:rPr lang="el-GR" dirty="0"/>
              <a:t>εικόνες, παραδείγματα ή βίντεο.</a:t>
            </a:r>
            <a:endParaRPr lang="pt-PT" dirty="0"/>
          </a:p>
        </p:txBody>
      </p:sp>
    </p:spTree>
    <p:extLst>
      <p:ext uri="{BB962C8B-B14F-4D97-AF65-F5344CB8AC3E}">
        <p14:creationId xmlns:p14="http://schemas.microsoft.com/office/powerpoint/2010/main" val="24801537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rtl="0"/>
            <a:r>
              <a:rPr lang="pt-PT" dirty="0"/>
              <a:t>Ρατσισμός</a:t>
            </a:r>
            <a:br>
              <a:rPr lang="pt-PT" dirty="0"/>
            </a:br>
            <a:r>
              <a:rPr lang="pt-PT" dirty="0"/>
              <a:t>ΤΙ ΝΑ ΚΑΝΕΤΕ: </a:t>
            </a:r>
            <a:r>
              <a:rPr lang="el-GR" dirty="0"/>
              <a:t>ΤΑΞΗ</a:t>
            </a:r>
            <a:r>
              <a:rPr lang="pt-PT" dirty="0"/>
              <a:t>;</a:t>
            </a:r>
          </a:p>
        </p:txBody>
      </p:sp>
      <p:sp>
        <p:nvSpPr>
          <p:cNvPr id="3" name="Marcador de Posição de Conteúdo 2"/>
          <p:cNvSpPr>
            <a:spLocks noGrp="1"/>
          </p:cNvSpPr>
          <p:nvPr>
            <p:ph idx="1"/>
          </p:nvPr>
        </p:nvSpPr>
        <p:spPr/>
        <p:txBody>
          <a:bodyPr>
            <a:normAutofit/>
          </a:bodyPr>
          <a:lstStyle/>
          <a:p>
            <a:pPr fontAlgn="base"/>
            <a:r>
              <a:rPr lang="el-GR" dirty="0"/>
              <a:t>7. Συμπεριφορά που περιέχει μοντέλο
Οι εκπαιδευτικοί πρέπει να μοντελοποιούν την αντιρατσιστική συμπεριφορά στην τάξη τους. Για παράδειγμα, δεν πρέπει να χλευάζουν ή να λένε ανάρμοστα πράγματα για το πολιτιστικό και φυλετικό υπόβαθρο άλλων ανθρώπων. Οι εκπαιδευτικοί θα πρέπει να ενθαρρύνουν τους μαθητές να θεωρούν τους διάφορους πολιτισμούς διαφορετικούς και όχι ανώτερους ή καλύτερους από τους άλλους.
</a:t>
            </a:r>
            <a:endParaRPr lang="pt-PT" dirty="0"/>
          </a:p>
        </p:txBody>
      </p:sp>
    </p:spTree>
    <p:extLst>
      <p:ext uri="{BB962C8B-B14F-4D97-AF65-F5344CB8AC3E}">
        <p14:creationId xmlns:p14="http://schemas.microsoft.com/office/powerpoint/2010/main" val="35057405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rtl="0"/>
            <a:r>
              <a:rPr lang="pt-PT" dirty="0"/>
              <a:t>Ρατσισμός</a:t>
            </a:r>
            <a:br>
              <a:rPr lang="pt-PT" dirty="0"/>
            </a:br>
            <a:r>
              <a:rPr lang="pt-PT" dirty="0"/>
              <a:t>ΤΙ ΝΑ ΚΑΝΕΤΕ: </a:t>
            </a:r>
            <a:r>
              <a:rPr lang="el-GR" dirty="0"/>
              <a:t>ΤΑΞΗ</a:t>
            </a:r>
            <a:r>
              <a:rPr lang="pt-PT" dirty="0"/>
              <a:t>;</a:t>
            </a:r>
          </a:p>
        </p:txBody>
      </p:sp>
      <p:sp>
        <p:nvSpPr>
          <p:cNvPr id="3" name="Marcador de Posição de Conteúdo 2"/>
          <p:cNvSpPr>
            <a:spLocks noGrp="1"/>
          </p:cNvSpPr>
          <p:nvPr>
            <p:ph idx="1"/>
          </p:nvPr>
        </p:nvSpPr>
        <p:spPr/>
        <p:txBody>
          <a:bodyPr>
            <a:normAutofit/>
          </a:bodyPr>
          <a:lstStyle/>
          <a:p>
            <a:pPr algn="just" fontAlgn="base"/>
            <a:r>
              <a:rPr lang="el-GR" dirty="0"/>
              <a:t>8. Διασφάλιση της διαφορετικότητας στο πρόγραμμα σπουδών
Μπορούμε να αμφισβητήσουμε την ιστορική και συνεχή </a:t>
            </a:r>
            <a:r>
              <a:rPr lang="el-GR" dirty="0">
                <a:solidFill>
                  <a:srgbClr val="FFC000"/>
                </a:solidFill>
              </a:rPr>
              <a:t>σίγαση εναλλακτικών φωνών </a:t>
            </a:r>
            <a:r>
              <a:rPr lang="el-GR" dirty="0"/>
              <a:t>ενσωματώνοντας διαφορετικές φωνές στο πρόγραμμα σπουδών μας.
Ως εκπαιδευτικός, μπορείτε να επιλέξετε </a:t>
            </a:r>
            <a:r>
              <a:rPr lang="el-GR" dirty="0">
                <a:solidFill>
                  <a:srgbClr val="FFC000"/>
                </a:solidFill>
              </a:rPr>
              <a:t>αναγνώσεις</a:t>
            </a:r>
            <a:r>
              <a:rPr lang="el-GR" dirty="0"/>
              <a:t>, </a:t>
            </a:r>
            <a:r>
              <a:rPr lang="el-GR" dirty="0">
                <a:solidFill>
                  <a:srgbClr val="FFC000"/>
                </a:solidFill>
              </a:rPr>
              <a:t>βίντεο</a:t>
            </a:r>
            <a:r>
              <a:rPr lang="el-GR" dirty="0"/>
              <a:t> και </a:t>
            </a:r>
            <a:r>
              <a:rPr lang="el-GR" dirty="0">
                <a:solidFill>
                  <a:srgbClr val="FFC000"/>
                </a:solidFill>
              </a:rPr>
              <a:t>άλλους πόρους της τάξης </a:t>
            </a:r>
            <a:r>
              <a:rPr lang="el-GR" dirty="0"/>
              <a:t>που ενημερώνονται από διαφορετικές γνώσεις και εμπειρίες.
</a:t>
            </a:r>
            <a:endParaRPr lang="pt-PT" dirty="0"/>
          </a:p>
        </p:txBody>
      </p:sp>
    </p:spTree>
    <p:extLst>
      <p:ext uri="{BB962C8B-B14F-4D97-AF65-F5344CB8AC3E}">
        <p14:creationId xmlns:p14="http://schemas.microsoft.com/office/powerpoint/2010/main" val="15124911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rtl="0"/>
            <a:r>
              <a:rPr lang="pt-PT" dirty="0"/>
              <a:t>Ρατσισμός</a:t>
            </a:r>
            <a:br>
              <a:rPr lang="pt-PT" dirty="0"/>
            </a:br>
            <a:r>
              <a:rPr lang="pt-PT" dirty="0"/>
              <a:t>ΤΙ ΝΑ ΚΑΝΕΤΕ: </a:t>
            </a:r>
            <a:r>
              <a:rPr lang="el-GR" dirty="0"/>
              <a:t>ΤΑΞΗ</a:t>
            </a:r>
            <a:r>
              <a:rPr lang="pt-PT" dirty="0"/>
              <a:t>;</a:t>
            </a:r>
          </a:p>
        </p:txBody>
      </p:sp>
      <p:sp>
        <p:nvSpPr>
          <p:cNvPr id="3" name="Marcador de Posição de Conteúdo 2"/>
          <p:cNvSpPr>
            <a:spLocks noGrp="1"/>
          </p:cNvSpPr>
          <p:nvPr>
            <p:ph idx="1"/>
          </p:nvPr>
        </p:nvSpPr>
        <p:spPr/>
        <p:txBody>
          <a:bodyPr>
            <a:normAutofit fontScale="92500" lnSpcReduction="20000"/>
          </a:bodyPr>
          <a:lstStyle/>
          <a:p>
            <a:pPr fontAlgn="base"/>
            <a:r>
              <a:rPr lang="el-GR" dirty="0"/>
              <a:t>9. Επικεντρωθείτε στην αλλαγή, όχι στην ευθύνη ή την ντροπή
Η δυσφορία είναι συχνά ένα ουσιαστικό μέρος οποιασδήποτε μαθησιακής διαδικασίας, περισσότερο για ευαίσθητα θέματα. Η αντιρατσιστική εκπαίδευση πρέπει </a:t>
            </a:r>
            <a:r>
              <a:rPr lang="el-GR" dirty="0">
                <a:solidFill>
                  <a:srgbClr val="FFC000"/>
                </a:solidFill>
              </a:rPr>
              <a:t>να είναι συμπονετική και να έχει ως στόχο </a:t>
            </a:r>
            <a:r>
              <a:rPr lang="el-GR" dirty="0"/>
              <a:t>να κινηθεί </a:t>
            </a:r>
            <a:r>
              <a:rPr lang="el-GR" dirty="0">
                <a:solidFill>
                  <a:srgbClr val="FFC000"/>
                </a:solidFill>
              </a:rPr>
              <a:t>μέσα από δυσφορία </a:t>
            </a:r>
            <a:r>
              <a:rPr lang="el-GR" dirty="0"/>
              <a:t>για να </a:t>
            </a:r>
            <a:r>
              <a:rPr lang="el-GR" dirty="0">
                <a:solidFill>
                  <a:srgbClr val="FFC000"/>
                </a:solidFill>
              </a:rPr>
              <a:t>επιφέρει αλλαγές</a:t>
            </a:r>
            <a:r>
              <a:rPr lang="el-GR" dirty="0"/>
              <a:t>, αντί να ενσταλάξει ντροπή ή να κατηγορήσει.
Η αντιρατσιστική εκπαίδευση αφορά συχνά εξίσου την </a:t>
            </a:r>
            <a:r>
              <a:rPr lang="el-GR" dirty="0" err="1"/>
              <a:t>ξε</a:t>
            </a:r>
            <a:r>
              <a:rPr lang="el-GR" dirty="0"/>
              <a:t>-μάθηση, όσο και τη μάθηση.
Ίσως χρειαστεί να προκαλέσουμε τους εαυτούς μας να </a:t>
            </a:r>
            <a:r>
              <a:rPr lang="el-GR" dirty="0" err="1"/>
              <a:t>ξε</a:t>
            </a:r>
            <a:r>
              <a:rPr lang="el-GR" dirty="0"/>
              <a:t>-μάθουμε ανακριβή ιστορία και στερεότυπα, να αμφισβητήσουμε τις δικές μας βαθιά ριζωμένες σκέψεις και συνήθειες και να ασκήσουμε διαφορετικούς τρόπους ακρόασης και συνεργασίας με ανθρώπους από διαφορετικά υπόβαθρα.
</a:t>
            </a:r>
            <a:endParaRPr lang="pt-PT" dirty="0"/>
          </a:p>
        </p:txBody>
      </p:sp>
    </p:spTree>
    <p:extLst>
      <p:ext uri="{BB962C8B-B14F-4D97-AF65-F5344CB8AC3E}">
        <p14:creationId xmlns:p14="http://schemas.microsoft.com/office/powerpoint/2010/main" val="19795062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507038"/>
          </a:xfrm>
        </p:spPr>
        <p:txBody>
          <a:bodyPr/>
          <a:lstStyle/>
          <a:p>
            <a:pPr algn="ctr" rtl="0"/>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Σενάριο 5 - Περιστατικό ρατσισμού</a:t>
            </a:r>
            <a:b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br>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Περιγραφή κατάστασης</a:t>
            </a:r>
          </a:p>
        </p:txBody>
      </p:sp>
      <p:sp>
        <p:nvSpPr>
          <p:cNvPr id="3" name="Podnadpis 2"/>
          <p:cNvSpPr>
            <a:spLocks noGrp="1"/>
          </p:cNvSpPr>
          <p:nvPr>
            <p:ph type="subTitle" idx="1"/>
          </p:nvPr>
        </p:nvSpPr>
        <p:spPr>
          <a:xfrm>
            <a:off x="642910" y="4000504"/>
            <a:ext cx="7283152" cy="576064"/>
          </a:xfrm>
        </p:spPr>
        <p:txBody>
          <a:bodyPr>
            <a:normAutofit/>
          </a:bodyPr>
          <a:lstStyle/>
          <a:p>
            <a:pPr algn="ctr" rtl="0"/>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rtl="0"/>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07777"/>
          </a:xfrm>
          <a:prstGeom prst="rect">
            <a:avLst/>
          </a:prstGeom>
        </p:spPr>
        <p:txBody>
          <a:bodyPr wrap="square">
            <a:spAutoFit/>
          </a:bodyPr>
          <a:lstStyle/>
          <a:p>
            <a:pPr lvl="0" algn="ctr"/>
            <a:r>
              <a:rPr lang="pt-PT" dirty="0">
                <a:solidFill>
                  <a:srgbClr val="EF8E7B"/>
                </a:solidFill>
              </a:rPr>
              <a:t>Προβλήματα στις σχέσεις μεταξύ </a:t>
            </a:r>
            <a:r>
              <a:rPr lang="el-GR" dirty="0">
                <a:solidFill>
                  <a:srgbClr val="EF8E7B"/>
                </a:solidFill>
              </a:rPr>
              <a:t>συνομήλικων</a:t>
            </a:r>
            <a:endParaRPr lang="pt-PT" dirty="0"/>
          </a:p>
        </p:txBody>
      </p:sp>
    </p:spTree>
    <p:extLst>
      <p:ext uri="{BB962C8B-B14F-4D97-AF65-F5344CB8AC3E}">
        <p14:creationId xmlns:p14="http://schemas.microsoft.com/office/powerpoint/2010/main" val="29020415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211144" cy="1371600"/>
          </a:xfrm>
        </p:spPr>
        <p:txBody>
          <a:bodyPr>
            <a:normAutofit/>
          </a:bodyPr>
          <a:lstStyle/>
          <a:p>
            <a:pPr algn="l" rtl="0"/>
            <a:r>
              <a:rPr lang="el-GR" dirty="0"/>
              <a:t>Π</a:t>
            </a:r>
            <a:r>
              <a:rPr lang="en-GB" dirty="0" err="1"/>
              <a:t>εριστ</a:t>
            </a:r>
            <a:r>
              <a:rPr lang="en-GB" dirty="0"/>
              <a:t>ατικό</a:t>
            </a:r>
            <a:r>
              <a:rPr lang="el-GR" dirty="0"/>
              <a:t> ρατσισμού</a:t>
            </a:r>
            <a:endParaRPr lang="en-US" dirty="0"/>
          </a:p>
        </p:txBody>
      </p:sp>
      <p:sp>
        <p:nvSpPr>
          <p:cNvPr id="3" name="Content Placeholder 2"/>
          <p:cNvSpPr>
            <a:spLocks noGrp="1"/>
          </p:cNvSpPr>
          <p:nvPr>
            <p:ph idx="1"/>
          </p:nvPr>
        </p:nvSpPr>
        <p:spPr/>
        <p:txBody>
          <a:bodyPr>
            <a:normAutofit fontScale="25000" lnSpcReduction="20000"/>
          </a:bodyPr>
          <a:lstStyle/>
          <a:p>
            <a:pPr marL="342900" indent="-342900" algn="l" rtl="0">
              <a:buFont typeface="Arial" panose="020B0604020202020204" pitchFamily="34" charset="0"/>
              <a:buChar char="•"/>
            </a:pPr>
            <a:r>
              <a:rPr lang="en-US" sz="8000" b="0" dirty="0"/>
              <a:t>Η σκηνή λαμβάνει χώρα σε μια τάξη. </a:t>
            </a:r>
          </a:p>
          <a:p>
            <a:pPr marL="342900" indent="-342900" algn="l" rtl="0">
              <a:buFont typeface="Arial" panose="020B0604020202020204" pitchFamily="34" charset="0"/>
              <a:buChar char="•"/>
            </a:pPr>
            <a:r>
              <a:rPr lang="en-US" sz="8000" b="0" dirty="0"/>
              <a:t>Ο δάσκαλος βρίσκεται σε μια τάξη ιστορίας μιλώντας για δουλεία καθ 'όλη την παγκόσμια ιστορία. </a:t>
            </a:r>
          </a:p>
          <a:p>
            <a:pPr marL="342900" indent="-342900" algn="l" rtl="0">
              <a:buFont typeface="Arial" panose="020B0604020202020204" pitchFamily="34" charset="0"/>
              <a:buChar char="•"/>
            </a:pPr>
            <a:r>
              <a:rPr lang="en-US" sz="8000" b="0" dirty="0"/>
              <a:t>Ο Boris διακόπτει τον δάσκαλο και λέει σε όλους ότι τάσσεται υπέρ της δουλείας επειδή υπάρχουν ξεχωριστές φυλές και ορισμένοι πρέπει να υποταχθούν. </a:t>
            </a:r>
          </a:p>
          <a:p>
            <a:pPr marL="342900" indent="-342900" algn="l" rtl="0">
              <a:buFont typeface="Arial" panose="020B0604020202020204" pitchFamily="34" charset="0"/>
              <a:buChar char="•"/>
            </a:pPr>
            <a:r>
              <a:rPr lang="en-US" sz="8000" b="0" dirty="0"/>
              <a:t>Ο Boris συνοδεύεται από τον Michael, ο οποίος </a:t>
            </a:r>
            <a:r>
              <a:rPr lang="el-GR" sz="8000" b="0" dirty="0"/>
              <a:t>νιώθει</a:t>
            </a:r>
            <a:r>
              <a:rPr lang="en-US" sz="8000" b="0" dirty="0"/>
              <a:t> </a:t>
            </a:r>
            <a:r>
              <a:rPr lang="en-US" sz="8000" b="0" dirty="0" err="1"/>
              <a:t>το</a:t>
            </a:r>
            <a:r>
              <a:rPr lang="en-US" sz="8000" b="0" dirty="0"/>
              <a:t> </a:t>
            </a:r>
            <a:r>
              <a:rPr lang="en-US" sz="8000" b="0" dirty="0" err="1"/>
              <a:t>ίδιο</a:t>
            </a:r>
            <a:r>
              <a:rPr lang="en-US" sz="8000" b="0" dirty="0"/>
              <a:t>. </a:t>
            </a:r>
          </a:p>
          <a:p>
            <a:pPr marL="342900" indent="-342900" algn="l" rtl="0">
              <a:buFont typeface="Arial" panose="020B0604020202020204" pitchFamily="34" charset="0"/>
              <a:buChar char="•"/>
            </a:pPr>
            <a:r>
              <a:rPr lang="en-US" sz="8000" b="0" dirty="0"/>
              <a:t>Υπάρχει </a:t>
            </a:r>
            <a:r>
              <a:rPr lang="en-US" sz="8000" b="0" dirty="0" err="1"/>
              <a:t>μι</a:t>
            </a:r>
            <a:r>
              <a:rPr lang="en-US" sz="8000" b="0" dirty="0"/>
              <a:t>α </a:t>
            </a:r>
            <a:r>
              <a:rPr lang="el-GR" sz="8000" b="0" dirty="0" err="1"/>
              <a:t>αναταρραχή</a:t>
            </a:r>
            <a:r>
              <a:rPr lang="en-US" sz="8000" b="0" dirty="0"/>
              <a:t> στην τάξη, όλοι οι μαθητές αρχίζουν να νιώθουν ανήσυχοι. </a:t>
            </a:r>
          </a:p>
          <a:p>
            <a:pPr marL="342900" indent="-342900" algn="l" rtl="0">
              <a:buFont typeface="Arial" panose="020B0604020202020204" pitchFamily="34" charset="0"/>
              <a:buChar char="•"/>
            </a:pPr>
            <a:r>
              <a:rPr lang="en-US" sz="8000" b="0" dirty="0"/>
              <a:t>Στη συνέχεια, η Susan και ο Jackson παρεμβαίνουν λέγοντας ότι αυτό που είπαν ο Boris και ο Michael είναι τεράστιο λάθος. </a:t>
            </a:r>
          </a:p>
          <a:p>
            <a:pPr marL="342900" indent="-342900" algn="l" rtl="0">
              <a:buFont typeface="Arial" panose="020B0604020202020204" pitchFamily="34" charset="0"/>
              <a:buChar char="•"/>
            </a:pPr>
            <a:r>
              <a:rPr lang="en-US" sz="8000" b="0" dirty="0"/>
              <a:t>Ο Jackson είναι θυμωμένος επειδή μιλούσαν ιδιαίτερα γι‘ αυτόν, είναι γιος των μεταναστών και κατάγεται από τη Μοζαμβίκη. </a:t>
            </a:r>
          </a:p>
          <a:p>
            <a:pPr marL="342900" indent="-342900" algn="l" rtl="0">
              <a:buFont typeface="Arial" panose="020B0604020202020204" pitchFamily="34" charset="0"/>
              <a:buChar char="•"/>
            </a:pPr>
            <a:r>
              <a:rPr lang="en-US" sz="8000" b="0" dirty="0"/>
              <a:t>Οι μαθητές διαφωνούν μεταξύ τους.</a:t>
            </a:r>
          </a:p>
          <a:p>
            <a:pPr algn="l" rtl="0"/>
            <a:br>
              <a:rPr lang="en-US" dirty="0"/>
            </a:br>
            <a:br>
              <a:rPr lang="en-US" sz="1400" dirty="0"/>
            </a:br>
            <a:endParaRPr lang="en-US" sz="2800" b="0" dirty="0">
              <a:latin typeface="Calibri" panose="020F0502020204030204" pitchFamily="34" charset="0"/>
              <a:cs typeface="Calibri" panose="020F0502020204030204"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rtl="0"/>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Σενάριο 5 - Περιστατικό ρατσισμού</a:t>
            </a:r>
            <a:b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br>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Συμπερασματικές σημειώσεις</a:t>
            </a:r>
          </a:p>
        </p:txBody>
      </p:sp>
      <p:sp>
        <p:nvSpPr>
          <p:cNvPr id="3" name="Podnadpis 2"/>
          <p:cNvSpPr>
            <a:spLocks noGrp="1"/>
          </p:cNvSpPr>
          <p:nvPr>
            <p:ph type="subTitle" idx="1"/>
          </p:nvPr>
        </p:nvSpPr>
        <p:spPr>
          <a:xfrm>
            <a:off x="642910" y="4000504"/>
            <a:ext cx="7283152" cy="576064"/>
          </a:xfrm>
        </p:spPr>
        <p:txBody>
          <a:bodyPr>
            <a:normAutofit/>
          </a:bodyPr>
          <a:lstStyle/>
          <a:p>
            <a:pPr algn="ctr" rtl="0"/>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rtl="0"/>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07777"/>
          </a:xfrm>
          <a:prstGeom prst="rect">
            <a:avLst/>
          </a:prstGeom>
        </p:spPr>
        <p:txBody>
          <a:bodyPr wrap="square">
            <a:spAutoFit/>
          </a:bodyPr>
          <a:lstStyle/>
          <a:p>
            <a:pPr lvl="0" algn="ctr"/>
            <a:r>
              <a:rPr lang="pt-PT" dirty="0">
                <a:solidFill>
                  <a:srgbClr val="EF8E7B"/>
                </a:solidFill>
              </a:rPr>
              <a:t>Προβλήματα στις σχέσεις μεταξύ </a:t>
            </a:r>
            <a:r>
              <a:rPr lang="el-GR" dirty="0">
                <a:solidFill>
                  <a:srgbClr val="EF8E7B"/>
                </a:solidFill>
              </a:rPr>
              <a:t>συνομήλικων</a:t>
            </a:r>
            <a:endParaRPr lang="pt-PT" dirty="0"/>
          </a:p>
        </p:txBody>
      </p:sp>
    </p:spTree>
    <p:extLst>
      <p:ext uri="{BB962C8B-B14F-4D97-AF65-F5344CB8AC3E}">
        <p14:creationId xmlns:p14="http://schemas.microsoft.com/office/powerpoint/2010/main" val="63417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el-GR" dirty="0"/>
              <a:t>ΠΡΟΤΑΣΕΙΣ</a:t>
            </a:r>
            <a:r>
              <a:rPr lang="pt-PT" dirty="0"/>
              <a:t> ΓΙΑ</a:t>
            </a:r>
            <a:r>
              <a:rPr lang="el-GR" dirty="0"/>
              <a:t> ΤΟΥΣ</a:t>
            </a:r>
            <a:r>
              <a:rPr lang="pt-PT" dirty="0"/>
              <a:t> </a:t>
            </a:r>
            <a:r>
              <a:rPr lang="el-GR" dirty="0"/>
              <a:t>ΔΑΣΚΑΛΟΥΣ</a:t>
            </a:r>
            <a:endParaRPr dirty="0"/>
          </a:p>
        </p:txBody>
      </p:sp>
      <p:sp>
        <p:nvSpPr>
          <p:cNvPr id="182" name="Google Shape;182;p13"/>
          <p:cNvSpPr txBox="1">
            <a:spLocks noGrp="1"/>
          </p:cNvSpPr>
          <p:nvPr>
            <p:ph type="body" idx="1"/>
          </p:nvPr>
        </p:nvSpPr>
        <p:spPr>
          <a:xfrm>
            <a:off x="457200" y="1752600"/>
            <a:ext cx="8220974" cy="43735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250"/>
              <a:buFont typeface="Arial"/>
              <a:buChar char="•"/>
            </a:pPr>
            <a:r>
              <a:rPr lang="pt-PT" sz="1250" dirty="0"/>
              <a:t>Βοηθήστε </a:t>
            </a:r>
            <a:r>
              <a:rPr lang="el-GR" sz="1250" dirty="0"/>
              <a:t>στη διδασκαλία </a:t>
            </a:r>
            <a:r>
              <a:rPr lang="pt-PT" sz="1250" dirty="0"/>
              <a:t>το</a:t>
            </a:r>
            <a:r>
              <a:rPr lang="el-GR" sz="1250" dirty="0"/>
              <a:t>υ</a:t>
            </a:r>
            <a:r>
              <a:rPr lang="pt-PT" sz="1250" dirty="0"/>
              <a:t> μαθητή ότι τα άτομα που </a:t>
            </a:r>
            <a:r>
              <a:rPr lang="el-GR" sz="1250" dirty="0"/>
              <a:t>δοκιμάζουν </a:t>
            </a:r>
            <a:r>
              <a:rPr lang="pt-PT" sz="1250" dirty="0"/>
              <a:t>και ενεργούν </a:t>
            </a:r>
            <a:r>
              <a:rPr lang="el-GR" sz="1250" dirty="0"/>
              <a:t>με σκόπιμο τρόπο</a:t>
            </a:r>
            <a:r>
              <a:rPr lang="pt-PT" sz="1250" dirty="0"/>
              <a:t> είναι πιο επιτυχημένα από εκείνα που ενεργούν παρορμητικά. </a:t>
            </a:r>
            <a:r>
              <a:rPr lang="pt-PT" sz="1250" b="0" dirty="0"/>
              <a:t>Χρησιμοποιήστε θετική ενίσχυση με βάση το χρονικό διάστημα που ο μαθητής μπορεί να είναι </a:t>
            </a:r>
            <a:r>
              <a:rPr lang="el-GR" sz="1250" b="0" dirty="0"/>
              <a:t>επιτυχημένος</a:t>
            </a:r>
            <a:r>
              <a:rPr lang="pt-PT" sz="1250" b="0" dirty="0"/>
              <a:t> στον έλεγχο της παρορμητικής του συμπεριφοράς. Καθώς ο μαθητής επιδεικνύει υψηλότερα επίπεδα επιτυχίας, αυξήστε σταδιακά το χρονικό διάστημα που απαιτείται για την ενίσχυση.</a:t>
            </a:r>
            <a:endParaRPr dirty="0"/>
          </a:p>
          <a:p>
            <a:pPr marL="342900" lvl="0" indent="-342900" algn="l" rtl="0">
              <a:lnSpc>
                <a:spcPct val="80000"/>
              </a:lnSpc>
              <a:spcBef>
                <a:spcPts val="850"/>
              </a:spcBef>
              <a:spcAft>
                <a:spcPts val="0"/>
              </a:spcAft>
              <a:buClr>
                <a:schemeClr val="dk1"/>
              </a:buClr>
              <a:buSzPts val="1250"/>
              <a:buFont typeface="Arial"/>
              <a:buChar char="•"/>
            </a:pPr>
            <a:r>
              <a:rPr lang="pt-PT" sz="1250" dirty="0"/>
              <a:t>Όταν ο μαθητής δείχνει παρορμητική συμπεριφορά, προσπαθήστε να χρησιμοποιήσετε ένα προκαθορισμένο σήμα, </a:t>
            </a:r>
            <a:r>
              <a:rPr lang="el-GR" sz="1250" b="0" dirty="0"/>
              <a:t>όπως μια χειρονομία</a:t>
            </a:r>
            <a:r>
              <a:rPr lang="pt-PT" sz="1250" b="0" dirty="0"/>
              <a:t> ή λεκτική ένδειξη, για να υπενθυμίσει στον μαθητή να επιβραδύνει και να σκεφτεί τις συνέπειες που μπορεί να προκύψουν από την αναμενόμενη παρορμητική συμπεριφορά. </a:t>
            </a:r>
            <a:endParaRPr dirty="0"/>
          </a:p>
          <a:p>
            <a:pPr marL="342900" lvl="0" indent="-342900" algn="l" rtl="0">
              <a:lnSpc>
                <a:spcPct val="80000"/>
              </a:lnSpc>
              <a:spcBef>
                <a:spcPts val="850"/>
              </a:spcBef>
              <a:spcAft>
                <a:spcPts val="0"/>
              </a:spcAft>
              <a:buClr>
                <a:schemeClr val="dk1"/>
              </a:buClr>
              <a:buSzPts val="1250"/>
              <a:buFont typeface="Arial"/>
              <a:buChar char="•"/>
            </a:pPr>
            <a:r>
              <a:rPr lang="pt-PT" sz="1250" dirty="0"/>
              <a:t>Παρακολουθήστε στενά τη συμπεριφορά και παρεμβαίνετε νωρίς όταν παρουσιαστεί ένα πρόβλημα. </a:t>
            </a:r>
            <a:r>
              <a:rPr lang="pt-PT" sz="1250" b="0" dirty="0"/>
              <a:t>Αυτό θα αποτρέψει την ανάπτυξη ενός πιο σοβαρού προβλήματος. Η στενή παρακολούθηση είναι ιδιαίτερα σημαντική σε καταστάσεις που τείνουν να προκαλούν παρορμητική συμπεριφορά (π.χ. παιδική χαρά, έλλειψη δομής κ.λπ.).</a:t>
            </a:r>
            <a:endParaRPr dirty="0"/>
          </a:p>
          <a:p>
            <a:pPr marL="342900" lvl="0" indent="-342900" algn="l" rtl="0">
              <a:lnSpc>
                <a:spcPct val="80000"/>
              </a:lnSpc>
              <a:spcBef>
                <a:spcPts val="850"/>
              </a:spcBef>
              <a:spcAft>
                <a:spcPts val="0"/>
              </a:spcAft>
              <a:buClr>
                <a:schemeClr val="dk1"/>
              </a:buClr>
              <a:buSzPts val="1250"/>
              <a:buFont typeface="Arial"/>
              <a:buChar char="•"/>
            </a:pPr>
            <a:r>
              <a:rPr lang="pt-PT" sz="1250" dirty="0"/>
              <a:t>Κατά τη διόρθωση του μαθητή, εστιάστε στη συγκεκριμένη παρορμητική συμπεριφορά και όχι στο</a:t>
            </a:r>
            <a:r>
              <a:rPr lang="el-GR" sz="1250" dirty="0"/>
              <a:t> γενικότερο </a:t>
            </a:r>
            <a:r>
              <a:rPr lang="pt-PT" sz="1250" dirty="0"/>
              <a:t>εαυτό </a:t>
            </a:r>
            <a:r>
              <a:rPr lang="pt-PT" sz="1250" b="0" dirty="0"/>
              <a:t>(π.χ., επικοινωνήστε «αυτό που </a:t>
            </a:r>
            <a:r>
              <a:rPr lang="el-GR" sz="1250" b="0" dirty="0"/>
              <a:t>έκανες</a:t>
            </a:r>
            <a:r>
              <a:rPr lang="pt-PT" sz="1250" b="0" dirty="0"/>
              <a:t> ήταν λάθος» και όχι «είσ</a:t>
            </a:r>
            <a:r>
              <a:rPr lang="el-GR" sz="1250" b="0" dirty="0"/>
              <a:t>αι</a:t>
            </a:r>
            <a:r>
              <a:rPr lang="pt-PT" sz="1250" b="0" dirty="0"/>
              <a:t> κακός άνθρωπος».) </a:t>
            </a:r>
            <a:endParaRPr dirty="0"/>
          </a:p>
          <a:p>
            <a:pPr marL="342900" lvl="0" indent="-342900" algn="l" rtl="0">
              <a:lnSpc>
                <a:spcPct val="80000"/>
              </a:lnSpc>
              <a:spcBef>
                <a:spcPts val="850"/>
              </a:spcBef>
              <a:spcAft>
                <a:spcPts val="0"/>
              </a:spcAft>
              <a:buClr>
                <a:schemeClr val="dk1"/>
              </a:buClr>
              <a:buSzPts val="1250"/>
              <a:buFont typeface="Arial"/>
              <a:buChar char="•"/>
            </a:pPr>
            <a:r>
              <a:rPr lang="pt-PT" sz="1250" dirty="0"/>
              <a:t>Δώστε έμφαση στον αντίκτυπο της παρορμητικής συμπεριφοράς </a:t>
            </a:r>
            <a:r>
              <a:rPr lang="el-GR" sz="1250" u="sng" dirty="0"/>
              <a:t>στους</a:t>
            </a:r>
            <a:r>
              <a:rPr lang="pt-PT" sz="1250" u="sng" dirty="0"/>
              <a:t> υπ</a:t>
            </a:r>
            <a:r>
              <a:rPr lang="el-GR" sz="1250" u="sng" dirty="0"/>
              <a:t>ό</a:t>
            </a:r>
            <a:r>
              <a:rPr lang="pt-PT" sz="1250" u="sng" dirty="0"/>
              <a:t>λοιπο</a:t>
            </a:r>
            <a:r>
              <a:rPr lang="el-GR" sz="1250" u="sng" dirty="0" err="1"/>
              <a:t>υς</a:t>
            </a:r>
            <a:r>
              <a:rPr lang="pt-PT" sz="1250" dirty="0"/>
              <a:t>. </a:t>
            </a:r>
            <a:endParaRPr sz="1250" b="0" dirty="0"/>
          </a:p>
          <a:p>
            <a:pPr marL="342900" lvl="0" indent="-342900" algn="l" rtl="0">
              <a:lnSpc>
                <a:spcPct val="80000"/>
              </a:lnSpc>
              <a:spcBef>
                <a:spcPts val="850"/>
              </a:spcBef>
              <a:spcAft>
                <a:spcPts val="0"/>
              </a:spcAft>
              <a:buClr>
                <a:schemeClr val="dk1"/>
              </a:buClr>
              <a:buSzPts val="1250"/>
              <a:buFont typeface="Arial"/>
              <a:buChar char="•"/>
            </a:pPr>
            <a:r>
              <a:rPr lang="pt-PT" sz="1250" b="0" dirty="0"/>
              <a:t>Προκειμένου να καλλιεργηθεί ένα αίσθημα επιτυχίας ή επίτευξης, </a:t>
            </a:r>
            <a:r>
              <a:rPr lang="el-GR" sz="1250" dirty="0"/>
              <a:t>αναθέστε</a:t>
            </a:r>
            <a:r>
              <a:rPr lang="pt-PT" sz="1250" dirty="0"/>
              <a:t> διάφορες επιπλέον ευθύνες στον μαθητή. </a:t>
            </a:r>
            <a:endParaRPr sz="1250" b="0" dirty="0"/>
          </a:p>
          <a:p>
            <a:pPr marL="342900" lvl="0" indent="-342900" algn="l" rtl="0">
              <a:lnSpc>
                <a:spcPct val="80000"/>
              </a:lnSpc>
              <a:spcBef>
                <a:spcPts val="850"/>
              </a:spcBef>
              <a:spcAft>
                <a:spcPts val="0"/>
              </a:spcAft>
              <a:buClr>
                <a:schemeClr val="dk1"/>
              </a:buClr>
              <a:buSzPts val="1250"/>
              <a:buFont typeface="Arial"/>
              <a:buChar char="•"/>
            </a:pPr>
            <a:r>
              <a:rPr lang="pt-PT" sz="1250" dirty="0"/>
              <a:t>Παρέχετε βοήθεια στον μαθητή όταν ξεκινά μια νέα εργασία, σε μια προσπάθεια να μειωθεί η παρορμητικότητα. </a:t>
            </a:r>
            <a:r>
              <a:rPr lang="pt-PT" sz="1250" b="0" dirty="0"/>
              <a:t>Δώστε σαφείς εξηγήσεις και οδηγίες έτσι ώστε ο μαθητής να γνωρίζει ακριβώς τι αναμένεται. Αξιολογήστε τις εργασίες που έχουν ανατεθεί στον μαθητή για να προσδιορίσετε εάν είναι πολύ δύσκολο και εάν </a:t>
            </a:r>
            <a:r>
              <a:rPr lang="el-GR" sz="1250" b="0" dirty="0"/>
              <a:t>το χ</a:t>
            </a:r>
            <a:r>
              <a:rPr lang="pt-PT" sz="1250" b="0" dirty="0"/>
              <a:t>ρονικό διάστημα για την ολοκλήρωση κάθε εργασίας</a:t>
            </a:r>
            <a:r>
              <a:rPr lang="el-GR" sz="1250" b="0" dirty="0"/>
              <a:t> είναι κατάλληλο</a:t>
            </a:r>
            <a:r>
              <a:rPr lang="pt-PT" sz="1250" b="0" dirty="0"/>
              <a:t>.</a:t>
            </a:r>
            <a:endParaRP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rtl="0"/>
            <a:r>
              <a:rPr lang="pt-PT" dirty="0"/>
              <a:t>Ρατσισμός</a:t>
            </a:r>
            <a:br>
              <a:rPr lang="pt-PT" dirty="0"/>
            </a:br>
            <a:r>
              <a:rPr lang="el-GR" dirty="0"/>
              <a:t>Θυμήσου</a:t>
            </a:r>
            <a:r>
              <a:rPr lang="pt-PT" dirty="0"/>
              <a:t>…</a:t>
            </a:r>
          </a:p>
        </p:txBody>
      </p:sp>
      <p:sp>
        <p:nvSpPr>
          <p:cNvPr id="3" name="Marcador de Posição de Conteúdo 2"/>
          <p:cNvSpPr>
            <a:spLocks noGrp="1"/>
          </p:cNvSpPr>
          <p:nvPr>
            <p:ph idx="1"/>
          </p:nvPr>
        </p:nvSpPr>
        <p:spPr>
          <a:xfrm>
            <a:off x="451217" y="1723858"/>
            <a:ext cx="7992888" cy="4369438"/>
          </a:xfrm>
        </p:spPr>
        <p:txBody>
          <a:bodyPr>
            <a:normAutofit fontScale="92500" lnSpcReduction="20000"/>
          </a:bodyPr>
          <a:lstStyle/>
          <a:p>
            <a:pPr algn="just"/>
            <a:r>
              <a:rPr lang="el-GR"/>
              <a:t>Το ζήτημα των φυλετικών διακρίσεων είναι ιδιαίτερα δύσκολο να αντιμετωπιστεί στα σχολεία. Υπάρχει συλλογική πρόθεση να δημιουργηθούν ασφαλείς χώροι για τα παιδιά κατά την εκπαίδευσή τους. Ζητήματα τόσο περίπλοκα όσο ο ρατσισμός μπορούν να αγγίξουν ευαισθησίες, ειδικά σε φοιτητές που έχουν υποστεί διακρίσεις.
Ωστόσο, τα πρόσφατα γεγονότα που υποκινούνται από τη φυλετική βία απαιτούν επείγουσα αλλαγή εστίασης και εγείρουν δύσκολα ερωτήματα. Ποιο είναι το νόημα της προστασίας των παιδιών από ζητήματα όπως ο ρατσισμός στις αίθουσες διδασκαλίας εάν, εκτός από αυτά, συμβαίνουν καθημερινά περιπτώσεις φυλετικής βίας, ορισμένες από αυτές από τους ίδιους μαθητές που διδάσκουμε;
Για όσους αναγνωρίζουν την κοινωνική και ηθική ανάγκη να εισαγάγουν τους μαθητές τους στην κατανόηση του συστημικού ρατσισμού, συμμεριζόμαστε τις ακόλουθες συστάσεις. 
</a:t>
            </a:r>
            <a:endParaRPr lang="en-US" b="0" dirty="0"/>
          </a:p>
        </p:txBody>
      </p:sp>
    </p:spTree>
    <p:extLst>
      <p:ext uri="{BB962C8B-B14F-4D97-AF65-F5344CB8AC3E}">
        <p14:creationId xmlns:p14="http://schemas.microsoft.com/office/powerpoint/2010/main" val="14290701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a:t>Ρατσισμός</a:t>
            </a:r>
            <a:br>
              <a:rPr lang="pt-PT" dirty="0"/>
            </a:br>
            <a:r>
              <a:rPr lang="el-GR" dirty="0"/>
              <a:t>Θυμήσου</a:t>
            </a:r>
            <a:r>
              <a:rPr lang="pt-PT" dirty="0"/>
              <a:t>…</a:t>
            </a:r>
          </a:p>
        </p:txBody>
      </p:sp>
      <p:sp>
        <p:nvSpPr>
          <p:cNvPr id="3" name="Marcador de Posição de Conteúdo 2"/>
          <p:cNvSpPr>
            <a:spLocks noGrp="1"/>
          </p:cNvSpPr>
          <p:nvPr>
            <p:ph idx="1"/>
          </p:nvPr>
        </p:nvSpPr>
        <p:spPr>
          <a:xfrm>
            <a:off x="451217" y="1723858"/>
            <a:ext cx="7992888" cy="4369438"/>
          </a:xfrm>
        </p:spPr>
        <p:txBody>
          <a:bodyPr>
            <a:normAutofit/>
          </a:bodyPr>
          <a:lstStyle/>
          <a:p>
            <a:pPr algn="just"/>
            <a:r>
              <a:rPr lang="el-GR" dirty="0"/>
              <a:t>Υπάρχουν πολλοί τρόποι να γίνει η τάξη τόπος αποδοχής και πολυφυλετικού εορτασμού. Οι πολιτισμικοί παράγοντες επηρεάζουν τις απαντήσεις ενός μαθητή, όπως πόση οπτική επαφή βρίσκει άνετη, πόσο δεκτικός είναι να ομαδοποιεί στρατηγικές μάθησης ή το στυλ δραματικού παιχνιδιού ή αφήγησης ιστοριών. Εάν και όταν υπάρχει φυλετική σύγκρουση στην τάξη, αντιμετωπίστε την, μην την απορρίπτεις.
</a:t>
            </a:r>
            <a:endParaRPr lang="en-US" b="0" dirty="0"/>
          </a:p>
        </p:txBody>
      </p:sp>
    </p:spTree>
    <p:extLst>
      <p:ext uri="{BB962C8B-B14F-4D97-AF65-F5344CB8AC3E}">
        <p14:creationId xmlns:p14="http://schemas.microsoft.com/office/powerpoint/2010/main" val="24327290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a:t>Ρατσισμός</a:t>
            </a:r>
            <a:br>
              <a:rPr lang="pt-PT" dirty="0"/>
            </a:br>
            <a:r>
              <a:rPr lang="el-GR" dirty="0"/>
              <a:t>Θυμήσου</a:t>
            </a:r>
            <a:r>
              <a:rPr lang="pt-PT" dirty="0"/>
              <a:t>…</a:t>
            </a:r>
          </a:p>
        </p:txBody>
      </p:sp>
      <p:sp>
        <p:nvSpPr>
          <p:cNvPr id="3" name="Marcador de Posição de Conteúdo 2"/>
          <p:cNvSpPr>
            <a:spLocks noGrp="1"/>
          </p:cNvSpPr>
          <p:nvPr>
            <p:ph idx="1"/>
          </p:nvPr>
        </p:nvSpPr>
        <p:spPr>
          <a:xfrm>
            <a:off x="451217" y="1723858"/>
            <a:ext cx="7992888" cy="4981424"/>
          </a:xfrm>
        </p:spPr>
        <p:txBody>
          <a:bodyPr>
            <a:normAutofit fontScale="77500" lnSpcReduction="20000"/>
          </a:bodyPr>
          <a:lstStyle/>
          <a:p>
            <a:pPr marL="342900" lvl="0" indent="-342900" algn="just">
              <a:buFont typeface="Arial" panose="020B0604020202020204" pitchFamily="34" charset="0"/>
              <a:buChar char="•"/>
            </a:pPr>
            <a:r>
              <a:rPr lang="el-GR" dirty="0"/>
              <a:t>Διδάξτε στους μαθητές σας πώς να αναγνωρίζουν συμπεριφορές που μπορεί να ενισχύσουν το ρατσισμό.
Μελετήστε τις ιστορίες διάσημων ανθρώπων που έχουν αγωνιστεί κατά των διακρίσεων.
Μελετήστε τη συμβολή ανθρώπων από όλα τα μέρη του κόσμου στο κοινό απόθεμα ανθρώπινης γνώσης και εμπειρίας.
Εισαγωγή όσο το δυνατόν μεγαλύτερης πολιτιστικής πολυμορφίας στο πρόγραμμα σπουδών.
Ζητήστε από τους γονείς ή άλλους συγγενείς ή φίλους να βοηθήσουν σε αυτό το θέμα.
Προσκαλέστε άτομα άλλων φυλών ή χρωμάτων που δραστηριοποιούνται στην κοινοτική εργασία να μιλήσουν στην τάξη για το τι κάνουν.
Βοηθήστε την τάξη να αναπτύξει έναν ορισμό της "μειονοτικής ομάδας".
Σκεφτείτε με την τάξη μια λίστα σύγχρονων "μειονοτικών ομάδων", ξεκινώντας από την τοπική κοινότητα. Φροντίστε να συμπεριλάβετε μειονότητες με βάση την τάξη, την ικανότητα, τον σεξουαλικό προσανατολισμό και άλλους μη φυλετικούς παράγοντες.
Οι τελειόφοιτοι φοιτητές θα μπορούσαν τελικά να κάνουν περιπτωσιολογικές μελέτες για να μάθουν για το μέγεθος, την τοποθεσία, την ιστορία, τον πολιτισμό, τις σύγχρονες συνθήκες διαβίωσης και τους βασικούς ισχυρισμούς συγκεκριμένων μειονοτικών ομάδων.</a:t>
            </a:r>
            <a:endParaRPr lang="en-US" b="0" dirty="0"/>
          </a:p>
        </p:txBody>
      </p:sp>
    </p:spTree>
    <p:extLst>
      <p:ext uri="{BB962C8B-B14F-4D97-AF65-F5344CB8AC3E}">
        <p14:creationId xmlns:p14="http://schemas.microsoft.com/office/powerpoint/2010/main" val="220517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r>
              <a:rPr lang="el-GR" dirty="0"/>
              <a:t>ΠΡΟΤΑΣΕΙΣ</a:t>
            </a:r>
            <a:r>
              <a:rPr lang="pt-PT" dirty="0"/>
              <a:t> ΓΙΑ</a:t>
            </a:r>
            <a:r>
              <a:rPr lang="el-GR" dirty="0"/>
              <a:t> ΤΟΥΣ</a:t>
            </a:r>
            <a:r>
              <a:rPr lang="pt-PT" dirty="0"/>
              <a:t> </a:t>
            </a:r>
            <a:r>
              <a:rPr lang="el-GR" dirty="0"/>
              <a:t>ΔΑΣΚΑΛΟΥΣ</a:t>
            </a:r>
            <a:endParaRPr dirty="0"/>
          </a:p>
        </p:txBody>
      </p:sp>
      <p:sp>
        <p:nvSpPr>
          <p:cNvPr id="188" name="Google Shape;188;p1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400"/>
              <a:buFont typeface="Arial"/>
              <a:buChar char="•"/>
            </a:pPr>
            <a:r>
              <a:rPr lang="pt-PT" sz="1400" dirty="0"/>
              <a:t>Δομ</a:t>
            </a:r>
            <a:r>
              <a:rPr lang="el-GR" sz="1400" dirty="0"/>
              <a:t>είτε</a:t>
            </a:r>
            <a:r>
              <a:rPr lang="pt-PT" sz="1400" dirty="0"/>
              <a:t> δραστηρι</a:t>
            </a:r>
            <a:r>
              <a:rPr lang="el-GR" sz="1400" dirty="0"/>
              <a:t>ό</a:t>
            </a:r>
            <a:r>
              <a:rPr lang="pt-PT" sz="1400" dirty="0"/>
              <a:t>τ</a:t>
            </a:r>
            <a:r>
              <a:rPr lang="el-GR" sz="1400" dirty="0"/>
              <a:t>η</a:t>
            </a:r>
            <a:r>
              <a:rPr lang="pt-PT" sz="1400" dirty="0"/>
              <a:t>τ</a:t>
            </a:r>
            <a:r>
              <a:rPr lang="el-GR" sz="1400" dirty="0" err="1"/>
              <a:t>ες</a:t>
            </a:r>
            <a:r>
              <a:rPr lang="pt-PT" sz="1400" dirty="0"/>
              <a:t> για να αποτρέψετε την υπερβολική διέγερση του μαθητή. </a:t>
            </a:r>
            <a:r>
              <a:rPr lang="el-GR" sz="1400" b="0" dirty="0"/>
              <a:t>Δείτε από πριν</a:t>
            </a:r>
            <a:r>
              <a:rPr lang="pt-PT" sz="1400" b="0" dirty="0"/>
              <a:t> με τον μαθητή τι αναμένεται σε ακαδημαϊκή ή κοινωνική δραστηριότητα. </a:t>
            </a:r>
            <a:endParaRPr dirty="0"/>
          </a:p>
          <a:p>
            <a:pPr marL="342900" lvl="0" indent="-342900" algn="l" rtl="0">
              <a:lnSpc>
                <a:spcPct val="80000"/>
              </a:lnSpc>
              <a:spcBef>
                <a:spcPts val="880"/>
              </a:spcBef>
              <a:spcAft>
                <a:spcPts val="0"/>
              </a:spcAft>
              <a:buClr>
                <a:schemeClr val="dk1"/>
              </a:buClr>
              <a:buSzPts val="1400"/>
              <a:buFont typeface="Arial"/>
              <a:buChar char="•"/>
            </a:pPr>
            <a:r>
              <a:rPr lang="pt-PT" sz="1400" dirty="0"/>
              <a:t>Δώστε στον μαθητή κριτήρια λήψης αποφάσεων. </a:t>
            </a:r>
            <a:r>
              <a:rPr lang="pt-PT" sz="1400" b="0" dirty="0"/>
              <a:t>Για παράδειγμα, α) λάβετε υπόψη τον τρόπο με τον οποίο ενδέχεται να επηρεαστούν άλλα άτομα · β) </a:t>
            </a:r>
            <a:r>
              <a:rPr lang="el-GR" sz="1400" b="0" dirty="0"/>
              <a:t>εξετάστε </a:t>
            </a:r>
            <a:r>
              <a:rPr lang="pt-PT" sz="1400" b="0" dirty="0"/>
              <a:t>πιθανές συνέπειες · γ) λ</a:t>
            </a:r>
            <a:r>
              <a:rPr lang="el-GR" sz="1400" b="0" dirty="0" err="1"/>
              <a:t>άβετε</a:t>
            </a:r>
            <a:r>
              <a:rPr lang="pt-PT" sz="1400" b="0" dirty="0"/>
              <a:t> υπόψη τους διαφορετικούς τρόπους δράσης · δ) αξιολογεί</a:t>
            </a:r>
            <a:r>
              <a:rPr lang="el-GR" sz="1400" b="0" dirty="0" err="1"/>
              <a:t>στε</a:t>
            </a:r>
            <a:r>
              <a:rPr lang="pt-PT" sz="1400" b="0" dirty="0"/>
              <a:t> διεξοδικά τη συγκεκριμένη κατάσταση · ε) </a:t>
            </a:r>
            <a:r>
              <a:rPr lang="el-GR" sz="1400" b="0" dirty="0"/>
              <a:t>αποφασίστε </a:t>
            </a:r>
            <a:r>
              <a:rPr lang="pt-PT" sz="1400" b="0" dirty="0"/>
              <a:t>ποια είναι η καλύτερη πορεία δράσης για τον κάθε μαθητή. Μοντελοποιήστε αυτά τα βήματα μόνοι σας στην τάξη.</a:t>
            </a:r>
            <a:endParaRPr dirty="0"/>
          </a:p>
          <a:p>
            <a:pPr marL="342900" lvl="0" indent="-342900" algn="l" rtl="0">
              <a:lnSpc>
                <a:spcPct val="80000"/>
              </a:lnSpc>
              <a:spcBef>
                <a:spcPts val="880"/>
              </a:spcBef>
              <a:spcAft>
                <a:spcPts val="0"/>
              </a:spcAft>
              <a:buClr>
                <a:schemeClr val="dk1"/>
              </a:buClr>
              <a:buSzPts val="1400"/>
              <a:buFont typeface="Arial"/>
              <a:buChar char="•"/>
            </a:pPr>
            <a:r>
              <a:rPr lang="pt-PT" sz="1400" dirty="0"/>
              <a:t>Παρέχετε οπτικές υπενθυμίσεις σχετικά με τον τρόπο αποφυγής παρορμητικής συμπεριφοράς. </a:t>
            </a:r>
            <a:r>
              <a:rPr lang="pt-PT" sz="1400" b="0" dirty="0"/>
              <a:t>Για παράδειγμα, δημοσιεύστε μια κάρτα ευρετηρίου στο γραφείο του μαθητή με την ένδειξη </a:t>
            </a:r>
            <a:r>
              <a:rPr lang="el-GR" sz="1400" b="0" dirty="0"/>
              <a:t>ΣΤΑΜΑΤΑ</a:t>
            </a:r>
            <a:r>
              <a:rPr lang="pt-PT" sz="1400" b="0" dirty="0"/>
              <a:t> </a:t>
            </a:r>
            <a:r>
              <a:rPr lang="el-GR" sz="1400" b="0" dirty="0"/>
              <a:t>ΣΚΕΨΟΥ</a:t>
            </a:r>
            <a:r>
              <a:rPr lang="pt-PT" sz="1400" b="0" dirty="0"/>
              <a:t> </a:t>
            </a:r>
            <a:r>
              <a:rPr lang="el-GR" sz="1400" b="0" dirty="0"/>
              <a:t>ΔΡΑΣΕ</a:t>
            </a:r>
            <a:r>
              <a:rPr lang="pt-PT" sz="1400" b="0" dirty="0"/>
              <a:t>. </a:t>
            </a:r>
            <a:endParaRPr dirty="0"/>
          </a:p>
          <a:p>
            <a:pPr marL="342900" lvl="0" indent="-342900" algn="l" rtl="0">
              <a:lnSpc>
                <a:spcPct val="80000"/>
              </a:lnSpc>
              <a:spcBef>
                <a:spcPts val="880"/>
              </a:spcBef>
              <a:spcAft>
                <a:spcPts val="0"/>
              </a:spcAft>
              <a:buClr>
                <a:schemeClr val="dk1"/>
              </a:buClr>
              <a:buSzPts val="1400"/>
              <a:buFont typeface="Arial"/>
              <a:buChar char="•"/>
            </a:pPr>
            <a:r>
              <a:rPr lang="pt-PT" sz="1400" dirty="0"/>
              <a:t>Εάν χρειαστεί, δημιουργήστε ένα συμβόλαιο με τον μαθητή </a:t>
            </a:r>
            <a:r>
              <a:rPr lang="pt-PT" sz="1400" b="0" dirty="0"/>
              <a:t>στην οποία καθορίζετε τι είδους συμπεριφορά αναμένεται και τι μπορεί να περιμένει ο μαθητής με τον τρόπο ενίσχυσης εάν τηρείται το συμβόλαιο. </a:t>
            </a:r>
            <a:endParaRPr dirty="0"/>
          </a:p>
          <a:p>
            <a:pPr marL="342900" lvl="0" indent="-342900" algn="l" rtl="0">
              <a:lnSpc>
                <a:spcPct val="80000"/>
              </a:lnSpc>
              <a:spcBef>
                <a:spcPts val="880"/>
              </a:spcBef>
              <a:spcAft>
                <a:spcPts val="0"/>
              </a:spcAft>
              <a:buClr>
                <a:schemeClr val="dk1"/>
              </a:buClr>
              <a:buSzPts val="1400"/>
              <a:buFont typeface="Arial"/>
              <a:buChar char="•"/>
            </a:pPr>
            <a:r>
              <a:rPr lang="pt-PT" sz="1400" dirty="0"/>
              <a:t>Επισημάνετε </a:t>
            </a:r>
            <a:r>
              <a:rPr lang="el-GR" sz="1400" dirty="0"/>
              <a:t>συνομήλικους ως </a:t>
            </a:r>
            <a:r>
              <a:rPr lang="pt-PT" sz="1400" dirty="0"/>
              <a:t>​​μοντέλα ελέγχου παρορμητικότητας. </a:t>
            </a:r>
            <a:r>
              <a:rPr lang="pt-PT" sz="1400" b="0" dirty="0"/>
              <a:t>Καθίστε τον μαθητή κοντά σε τέτοια </a:t>
            </a:r>
            <a:r>
              <a:rPr lang="el-GR" sz="1400" b="0" dirty="0"/>
              <a:t>άτομα</a:t>
            </a:r>
            <a:r>
              <a:rPr lang="pt-PT" sz="1400" b="0" dirty="0"/>
              <a:t>. </a:t>
            </a:r>
            <a:endParaRPr dirty="0"/>
          </a:p>
          <a:p>
            <a:pPr marL="342900" lvl="0" indent="-342900" algn="l" rtl="0">
              <a:lnSpc>
                <a:spcPct val="80000"/>
              </a:lnSpc>
              <a:spcBef>
                <a:spcPts val="880"/>
              </a:spcBef>
              <a:spcAft>
                <a:spcPts val="0"/>
              </a:spcAft>
              <a:buClr>
                <a:schemeClr val="dk1"/>
              </a:buClr>
              <a:buSzPts val="1400"/>
              <a:buFont typeface="Arial"/>
              <a:buChar char="•"/>
            </a:pPr>
            <a:r>
              <a:rPr lang="pt-PT" sz="1400" dirty="0"/>
              <a:t>Βεβαιωθείτε ότι οι ανησυχίες σας </a:t>
            </a:r>
            <a:r>
              <a:rPr lang="el-GR" sz="1400" dirty="0" err="1"/>
              <a:t>επικοινωνούνται</a:t>
            </a:r>
            <a:r>
              <a:rPr lang="pt-PT" sz="1400" dirty="0"/>
              <a:t> αποτελεσματικά στους γονείς. </a:t>
            </a:r>
            <a:r>
              <a:rPr lang="pt-PT" sz="1400" b="0" dirty="0"/>
              <a:t>Αυτό θα σας επιτρέψει να μοιραστείτε πληροφορίες σχετικά με την πρόοδο του μαθητή και θα επιτρέψε</a:t>
            </a:r>
            <a:r>
              <a:rPr lang="el-GR" sz="1400" b="0" dirty="0"/>
              <a:t>ι</a:t>
            </a:r>
            <a:r>
              <a:rPr lang="pt-PT" sz="1400" b="0" dirty="0"/>
              <a:t> στους γονείς να ενισχύσουν τις θετικές συμπεριφορές του μαθητή στο σπίτι. </a:t>
            </a:r>
            <a:endParaRP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rtl="0"/>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Σενάριο 1 - Περιστατικό με μπάλα</a:t>
            </a:r>
            <a:b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br>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Περιγραφή κατάστασης</a:t>
            </a:r>
          </a:p>
        </p:txBody>
      </p:sp>
      <p:sp>
        <p:nvSpPr>
          <p:cNvPr id="3" name="Podnadpis 2"/>
          <p:cNvSpPr>
            <a:spLocks noGrp="1"/>
          </p:cNvSpPr>
          <p:nvPr>
            <p:ph type="subTitle" idx="1"/>
          </p:nvPr>
        </p:nvSpPr>
        <p:spPr>
          <a:xfrm>
            <a:off x="642910" y="4000504"/>
            <a:ext cx="7283152" cy="576064"/>
          </a:xfrm>
        </p:spPr>
        <p:txBody>
          <a:bodyPr>
            <a:normAutofit/>
          </a:bodyPr>
          <a:lstStyle/>
          <a:p>
            <a:pPr algn="ctr" rtl="0"/>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rtl="0"/>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07777"/>
          </a:xfrm>
          <a:prstGeom prst="rect">
            <a:avLst/>
          </a:prstGeom>
        </p:spPr>
        <p:txBody>
          <a:bodyPr wrap="square">
            <a:spAutoFit/>
          </a:bodyPr>
          <a:lstStyle/>
          <a:p>
            <a:pPr algn="ctr"/>
            <a:r>
              <a:rPr lang="en-US" dirty="0">
                <a:solidFill>
                  <a:srgbClr val="EF8E7B"/>
                </a:solidFill>
              </a:rPr>
              <a:t>Προβλήματα στις σχέσεις μεταξύ </a:t>
            </a:r>
            <a:r>
              <a:rPr lang="el-GR" dirty="0">
                <a:solidFill>
                  <a:srgbClr val="EF8E7B"/>
                </a:solidFill>
              </a:rPr>
              <a:t>συνομήλικων</a:t>
            </a:r>
            <a:endParaRPr lang="en-US" dirty="0">
              <a:solidFill>
                <a:srgbClr val="EF8E7B"/>
              </a:solidFill>
            </a:endParaRPr>
          </a:p>
        </p:txBody>
      </p:sp>
    </p:spTree>
    <p:extLst>
      <p:ext uri="{BB962C8B-B14F-4D97-AF65-F5344CB8AC3E}">
        <p14:creationId xmlns:p14="http://schemas.microsoft.com/office/powerpoint/2010/main" val="96799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211144" cy="1371600"/>
          </a:xfrm>
        </p:spPr>
        <p:txBody>
          <a:bodyPr>
            <a:normAutofit/>
          </a:bodyPr>
          <a:lstStyle/>
          <a:p>
            <a:pPr algn="l" rtl="0"/>
            <a:r>
              <a:rPr lang="en-GB" dirty="0" err="1"/>
              <a:t>Περιστ</a:t>
            </a:r>
            <a:r>
              <a:rPr lang="en-GB" dirty="0"/>
              <a:t>ατικό </a:t>
            </a:r>
            <a:r>
              <a:rPr lang="el-GR" dirty="0"/>
              <a:t>με </a:t>
            </a:r>
            <a:r>
              <a:rPr lang="en-GB" dirty="0"/>
              <a:t>μπ</a:t>
            </a:r>
            <a:r>
              <a:rPr lang="en-GB" dirty="0" err="1"/>
              <a:t>άλ</a:t>
            </a:r>
            <a:r>
              <a:rPr lang="en-GB" dirty="0"/>
              <a:t>α</a:t>
            </a:r>
            <a:endParaRPr lang="en-US" dirty="0"/>
          </a:p>
        </p:txBody>
      </p:sp>
      <p:sp>
        <p:nvSpPr>
          <p:cNvPr id="3" name="Content Placeholder 2"/>
          <p:cNvSpPr>
            <a:spLocks noGrp="1"/>
          </p:cNvSpPr>
          <p:nvPr>
            <p:ph idx="1"/>
          </p:nvPr>
        </p:nvSpPr>
        <p:spPr>
          <a:xfrm>
            <a:off x="457200" y="1752600"/>
            <a:ext cx="7620000" cy="4952682"/>
          </a:xfrm>
        </p:spPr>
        <p:txBody>
          <a:bodyPr>
            <a:normAutofit fontScale="62500" lnSpcReduction="20000"/>
          </a:bodyPr>
          <a:lstStyle/>
          <a:p>
            <a:pPr marL="457200" indent="-457200" algn="l" rtl="0">
              <a:buFont typeface="Arial" panose="020B0604020202020204" pitchFamily="34" charset="0"/>
              <a:buChar char="•"/>
            </a:pPr>
            <a:r>
              <a:rPr lang="en-US" sz="2800" dirty="0"/>
              <a:t>Ο Peter έχει μια μπάλα ποδοσφαίρου που έφερε από το σπίτι στο σχολείο. </a:t>
            </a:r>
          </a:p>
          <a:p>
            <a:pPr marL="457200" indent="-457200" algn="l" rtl="0">
              <a:buFont typeface="Arial" panose="020B0604020202020204" pitchFamily="34" charset="0"/>
              <a:buChar char="•"/>
            </a:pPr>
            <a:r>
              <a:rPr lang="en-US" sz="2800" dirty="0"/>
              <a:t>Οι τρεις φίλοι αποφασίζουν να παίξουν ποδόσφαιρο, καθώς ο Peter προσφέρει τη μπάλα του για να παίξo</a:t>
            </a:r>
            <a:r>
              <a:rPr lang="el-GR" sz="2800" dirty="0" err="1"/>
              <a:t>υν</a:t>
            </a:r>
            <a:r>
              <a:rPr lang="en-US" sz="2800" dirty="0"/>
              <a:t> </a:t>
            </a:r>
            <a:r>
              <a:rPr lang="en-US" sz="2800" dirty="0" err="1"/>
              <a:t>στο</a:t>
            </a:r>
            <a:r>
              <a:rPr lang="en-US" sz="2800" dirty="0"/>
              <a:t> διάλειμμα. </a:t>
            </a:r>
          </a:p>
          <a:p>
            <a:pPr marL="457200" indent="-457200" algn="l" rtl="0">
              <a:buFont typeface="Arial" panose="020B0604020202020204" pitchFamily="34" charset="0"/>
              <a:buChar char="•"/>
            </a:pPr>
            <a:r>
              <a:rPr lang="en-US" sz="2800" dirty="0"/>
              <a:t>Μετά από 10 λεπτά παιχνιδιού, ο John είναι πολύ αναστατωμένος επειδή δεν σκοράρει. </a:t>
            </a:r>
          </a:p>
          <a:p>
            <a:pPr marL="457200" indent="-457200" algn="l" rtl="0">
              <a:buFont typeface="Arial" panose="020B0604020202020204" pitchFamily="34" charset="0"/>
              <a:buChar char="•"/>
            </a:pPr>
            <a:r>
              <a:rPr lang="en-US" sz="2800" dirty="0"/>
              <a:t>Ο John αρχίζει να </a:t>
            </a:r>
            <a:r>
              <a:rPr lang="el-GR" sz="2800" dirty="0"/>
              <a:t>βρίζει</a:t>
            </a:r>
            <a:r>
              <a:rPr lang="en-US" sz="2800" dirty="0"/>
              <a:t> </a:t>
            </a:r>
            <a:r>
              <a:rPr lang="en-US" sz="2800" dirty="0" err="1"/>
              <a:t>τους</a:t>
            </a:r>
            <a:r>
              <a:rPr lang="en-US" sz="2800" dirty="0"/>
              <a:t> φίλους του και να </a:t>
            </a:r>
            <a:r>
              <a:rPr lang="en-US" sz="2800" dirty="0" err="1"/>
              <a:t>είν</a:t>
            </a:r>
            <a:r>
              <a:rPr lang="en-US" sz="2800" dirty="0"/>
              <a:t>αι επιθετικ</a:t>
            </a:r>
            <a:r>
              <a:rPr lang="el-GR" sz="2800" dirty="0" err="1"/>
              <a:t>ός</a:t>
            </a:r>
            <a:r>
              <a:rPr lang="en-US" sz="2800" dirty="0"/>
              <a:t> στο πα</a:t>
            </a:r>
            <a:r>
              <a:rPr lang="en-US" sz="2800" dirty="0" err="1"/>
              <a:t>ιχνίδι</a:t>
            </a:r>
            <a:r>
              <a:rPr lang="en-US" sz="2800" dirty="0"/>
              <a:t> </a:t>
            </a:r>
            <a:r>
              <a:rPr lang="el-GR" sz="2800" dirty="0"/>
              <a:t>απέναντί τους</a:t>
            </a:r>
            <a:r>
              <a:rPr lang="en-US" sz="2800" dirty="0"/>
              <a:t>. </a:t>
            </a:r>
          </a:p>
          <a:p>
            <a:pPr marL="457200" indent="-457200" algn="l" rtl="0">
              <a:buFont typeface="Arial" panose="020B0604020202020204" pitchFamily="34" charset="0"/>
              <a:buChar char="•"/>
            </a:pPr>
            <a:r>
              <a:rPr lang="en-US" sz="2800" dirty="0"/>
              <a:t>Όταν ο John ανακτά την μπάλα, </a:t>
            </a:r>
            <a:r>
              <a:rPr lang="el-GR" sz="2800" dirty="0"/>
              <a:t>βάζει τρικλοποδιά</a:t>
            </a:r>
            <a:r>
              <a:rPr lang="en-US" sz="2800" dirty="0"/>
              <a:t> </a:t>
            </a:r>
            <a:r>
              <a:rPr lang="el-GR" sz="2800" dirty="0"/>
              <a:t>σ</a:t>
            </a:r>
            <a:r>
              <a:rPr lang="en-US" sz="2800" dirty="0" err="1"/>
              <a:t>τον</a:t>
            </a:r>
            <a:r>
              <a:rPr lang="en-US" sz="2800" dirty="0"/>
              <a:t> Peter</a:t>
            </a:r>
            <a:r>
              <a:rPr lang="el-GR" sz="2800" dirty="0"/>
              <a:t>ο οποίος </a:t>
            </a:r>
            <a:r>
              <a:rPr lang="en-US" sz="2800" dirty="0"/>
              <a:t>π</a:t>
            </a:r>
            <a:r>
              <a:rPr lang="en-US" sz="2800" dirty="0" err="1"/>
              <a:t>έφτει</a:t>
            </a:r>
            <a:r>
              <a:rPr lang="en-US" sz="2800" dirty="0"/>
              <a:t> και τραυματίζεται στο γόνατό του. </a:t>
            </a:r>
          </a:p>
          <a:p>
            <a:pPr marL="457200" indent="-457200" algn="l" rtl="0">
              <a:buFont typeface="Arial" panose="020B0604020202020204" pitchFamily="34" charset="0"/>
              <a:buChar char="•"/>
            </a:pPr>
            <a:r>
              <a:rPr lang="en-US" sz="2800" dirty="0"/>
              <a:t>Ο John κατάφερε να σκοράρει αφού έβλαψε </a:t>
            </a:r>
            <a:r>
              <a:rPr lang="en-US" sz="2800" dirty="0" err="1"/>
              <a:t>τον</a:t>
            </a:r>
            <a:r>
              <a:rPr lang="en-US" sz="2800" dirty="0"/>
              <a:t> Peter. </a:t>
            </a:r>
          </a:p>
          <a:p>
            <a:pPr marL="457200" indent="-457200" algn="l" rtl="0">
              <a:buFont typeface="Arial" panose="020B0604020202020204" pitchFamily="34" charset="0"/>
              <a:buChar char="•"/>
            </a:pPr>
            <a:r>
              <a:rPr lang="en-US" sz="2800" dirty="0"/>
              <a:t>Όταν ο John συνειδητοποιεί ότι έβλαψε τον φίλο του, τον συναντά στο γήπεδο και προσπαθεί να ζητήσει συγγνώμη. </a:t>
            </a:r>
          </a:p>
          <a:p>
            <a:pPr marL="457200" indent="-457200" algn="l" rtl="0">
              <a:buFont typeface="Arial" panose="020B0604020202020204" pitchFamily="34" charset="0"/>
              <a:buChar char="•"/>
            </a:pPr>
            <a:r>
              <a:rPr lang="en-US" sz="2800" dirty="0"/>
              <a:t>Ωστόσο, ο Peter δεν θέλει να ακούσει τον John ή τη Sarah και </a:t>
            </a:r>
            <a:r>
              <a:rPr lang="el-GR" sz="2800" dirty="0"/>
              <a:t>φεύγει </a:t>
            </a:r>
            <a:r>
              <a:rPr lang="en-US" sz="2800" dirty="0"/>
              <a:t>από το γήπεδο του ποδοσφαίρου, παίρνοντας μαζί του τ</a:t>
            </a:r>
            <a:r>
              <a:rPr lang="el-GR" sz="2800" dirty="0"/>
              <a:t>ην μπάλα</a:t>
            </a:r>
            <a:r>
              <a:rPr lang="en-US" sz="2800" dirty="0"/>
              <a:t>. </a:t>
            </a:r>
          </a:p>
          <a:p>
            <a:pPr marL="457200" indent="-457200" algn="l" rtl="0">
              <a:buFont typeface="Arial" panose="020B0604020202020204" pitchFamily="34" charset="0"/>
              <a:buChar char="•"/>
            </a:pPr>
            <a:r>
              <a:rPr lang="en-US" sz="2800" dirty="0"/>
              <a:t>Όταν παίρνει την μπάλα, λέει ότι οι φίλοι του δεν μπορούν να παίξουν πια γιατί η μπάλα είναι δική του.</a:t>
            </a:r>
          </a:p>
          <a:p>
            <a:pPr marL="457200" lvl="0" indent="-401320" algn="l" rtl="0">
              <a:lnSpc>
                <a:spcPct val="80000"/>
              </a:lnSpc>
              <a:spcBef>
                <a:spcPts val="360"/>
              </a:spcBef>
              <a:spcAft>
                <a:spcPts val="0"/>
              </a:spcAft>
              <a:buSzPts val="2720"/>
              <a:buChar char="•"/>
            </a:pPr>
            <a:endParaRPr lang="en-US" sz="2800" b="0" dirty="0">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pt-PT" sz="4000" dirty="0">
                <a:solidFill>
                  <a:srgbClr val="08A5EF"/>
                </a:solidFill>
                <a:latin typeface="Calibri"/>
                <a:ea typeface="Calibri"/>
                <a:cs typeface="Calibri"/>
                <a:sym typeface="Calibri"/>
              </a:rPr>
              <a:t>Σενάριο 2 - Περιστατικό εκφοβισμού</a:t>
            </a:r>
            <a:br>
              <a:rPr lang="pt-PT" sz="4000" dirty="0">
                <a:solidFill>
                  <a:srgbClr val="08A5EF"/>
                </a:solidFill>
                <a:latin typeface="Calibri"/>
                <a:ea typeface="Calibri"/>
                <a:cs typeface="Calibri"/>
                <a:sym typeface="Calibri"/>
              </a:rPr>
            </a:br>
            <a:r>
              <a:rPr lang="pt-PT" sz="4000" dirty="0">
                <a:solidFill>
                  <a:srgbClr val="08A5EF"/>
                </a:solidFill>
                <a:latin typeface="Calibri"/>
                <a:ea typeface="Calibri"/>
                <a:cs typeface="Calibri"/>
                <a:sym typeface="Calibri"/>
              </a:rPr>
              <a:t>Θεωρία </a:t>
            </a:r>
            <a:r>
              <a:rPr lang="el-GR" sz="4000" dirty="0">
                <a:solidFill>
                  <a:srgbClr val="08A5EF"/>
                </a:solidFill>
                <a:latin typeface="Calibri"/>
                <a:ea typeface="Calibri"/>
                <a:cs typeface="Calibri"/>
                <a:sym typeface="Calibri"/>
              </a:rPr>
              <a:t>συγκρούσεων</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Προβλήματα στις σχέσεις μεταξύ </a:t>
            </a:r>
            <a:r>
              <a:rPr lang="el-GR" sz="1800" dirty="0">
                <a:solidFill>
                  <a:srgbClr val="EF8E7B"/>
                </a:solidFill>
              </a:rPr>
              <a:t>συνομήλικων</a:t>
            </a:r>
            <a:endParaRPr lang="pt-PT"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146649" y="152718"/>
            <a:ext cx="7030528" cy="1371600"/>
          </a:xfrm>
          <a:prstGeom prst="rect">
            <a:avLst/>
          </a:prstGeom>
          <a:noFill/>
          <a:ln>
            <a:noFill/>
          </a:ln>
        </p:spPr>
        <p:txBody>
          <a:bodyPr spcFirstLastPara="1" wrap="square" lIns="91425" tIns="45700" rIns="91425" bIns="45700" anchor="b" anchorCtr="0">
            <a:normAutofit fontScale="90000"/>
          </a:bodyPr>
          <a:lstStyle/>
          <a:p>
            <a:pPr lvl="0"/>
            <a:r>
              <a:rPr lang="pt-PT" dirty="0"/>
              <a:t>ΣΧΕΣΕΙΣ </a:t>
            </a:r>
            <a:r>
              <a:rPr lang="el-GR" dirty="0"/>
              <a:t>ΜΕΤΑΞΥ ΣΥΜΟΗΛΙΚΩΝ</a:t>
            </a:r>
            <a:r>
              <a:rPr lang="pt-PT" dirty="0"/>
              <a:t>- </a:t>
            </a:r>
            <a:br>
              <a:rPr lang="pt-PT" dirty="0"/>
            </a:br>
            <a:r>
              <a:rPr lang="el-GR" dirty="0"/>
              <a:t>ΣΗΜΑΣΙΑ</a:t>
            </a:r>
            <a:endParaRPr dirty="0"/>
          </a:p>
        </p:txBody>
      </p:sp>
      <p:sp>
        <p:nvSpPr>
          <p:cNvPr id="107" name="Google Shape;107;p2"/>
          <p:cNvSpPr txBox="1">
            <a:spLocks noGrp="1"/>
          </p:cNvSpPr>
          <p:nvPr>
            <p:ph type="body" idx="1"/>
          </p:nvPr>
        </p:nvSpPr>
        <p:spPr>
          <a:xfrm>
            <a:off x="265596" y="1700841"/>
            <a:ext cx="8343565" cy="43735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Font typeface="Arial"/>
              <a:buChar char="•"/>
            </a:pPr>
            <a:r>
              <a:rPr lang="pt-PT" b="0" dirty="0">
                <a:latin typeface="Calibri"/>
                <a:ea typeface="Calibri"/>
                <a:cs typeface="Calibri"/>
                <a:sym typeface="Calibri"/>
              </a:rPr>
              <a:t>Ο τρόπος με τον οποίο </a:t>
            </a:r>
            <a:r>
              <a:rPr lang="el-GR" b="0" dirty="0">
                <a:latin typeface="Calibri"/>
                <a:ea typeface="Calibri"/>
                <a:cs typeface="Calibri"/>
                <a:sym typeface="Calibri"/>
              </a:rPr>
              <a:t>κάποιος </a:t>
            </a:r>
            <a:r>
              <a:rPr lang="pt-PT" b="0" dirty="0">
                <a:latin typeface="Calibri"/>
                <a:ea typeface="Calibri"/>
                <a:cs typeface="Calibri"/>
                <a:sym typeface="Calibri"/>
              </a:rPr>
              <a:t>αλληλεπιδρά και σχηματίζει σχέσεις με άλλους </a:t>
            </a:r>
            <a:r>
              <a:rPr lang="el-GR" b="0" dirty="0">
                <a:latin typeface="Calibri"/>
                <a:ea typeface="Calibri"/>
                <a:cs typeface="Calibri"/>
                <a:sym typeface="Calibri"/>
              </a:rPr>
              <a:t>κατά</a:t>
            </a:r>
            <a:r>
              <a:rPr lang="pt-PT" b="0" dirty="0">
                <a:latin typeface="Calibri"/>
                <a:ea typeface="Calibri"/>
                <a:cs typeface="Calibri"/>
                <a:sym typeface="Calibri"/>
              </a:rPr>
              <a:t> τη</a:t>
            </a:r>
            <a:r>
              <a:rPr lang="el-GR" b="0" dirty="0">
                <a:latin typeface="Calibri"/>
                <a:ea typeface="Calibri"/>
                <a:cs typeface="Calibri"/>
                <a:sym typeface="Calibri"/>
              </a:rPr>
              <a:t>ν</a:t>
            </a:r>
            <a:r>
              <a:rPr lang="pt-PT" b="0" dirty="0">
                <a:latin typeface="Calibri"/>
                <a:ea typeface="Calibri"/>
                <a:cs typeface="Calibri"/>
                <a:sym typeface="Calibri"/>
              </a:rPr>
              <a:t> πρώιμη παιδική ηλικία, τη μέση παιδική ηλικία και τη</a:t>
            </a:r>
            <a:r>
              <a:rPr lang="el-GR" b="0" dirty="0">
                <a:latin typeface="Calibri"/>
                <a:ea typeface="Calibri"/>
                <a:cs typeface="Calibri"/>
                <a:sym typeface="Calibri"/>
              </a:rPr>
              <a:t>ν</a:t>
            </a:r>
            <a:r>
              <a:rPr lang="pt-PT" b="0" dirty="0">
                <a:latin typeface="Calibri"/>
                <a:ea typeface="Calibri"/>
                <a:cs typeface="Calibri"/>
                <a:sym typeface="Calibri"/>
              </a:rPr>
              <a:t> εφηβεία είναι ο ακρογωνιαίος λίθος των περισσότερων σημαντικών αναπτυξιακών θεωριών (π.χ. Erikson, 1968; Parker, Rubin, Erath, Wojslawowicz, &amp; Buskirk, 2006). Ο σχηματισμός κοινωνικών δεξιοτήτων που επιτρέπουν την αποτελεσματική διαπραγμάτευση αλληλεπιδράσεων που σχετίζονται με </a:t>
            </a:r>
            <a:r>
              <a:rPr lang="el-GR" b="0" dirty="0">
                <a:latin typeface="Calibri"/>
                <a:ea typeface="Calibri"/>
                <a:cs typeface="Calibri"/>
                <a:sym typeface="Calibri"/>
              </a:rPr>
              <a:t>συνομήλικους</a:t>
            </a:r>
            <a:r>
              <a:rPr lang="pt-PT" b="0" dirty="0">
                <a:latin typeface="Calibri"/>
                <a:ea typeface="Calibri"/>
                <a:cs typeface="Calibri"/>
                <a:sym typeface="Calibri"/>
              </a:rPr>
              <a:t> και διαπροσωπικ</a:t>
            </a:r>
            <a:r>
              <a:rPr lang="el-GR" b="0" dirty="0" err="1">
                <a:latin typeface="Calibri"/>
                <a:ea typeface="Calibri"/>
                <a:cs typeface="Calibri"/>
                <a:sym typeface="Calibri"/>
              </a:rPr>
              <a:t>ές</a:t>
            </a:r>
            <a:r>
              <a:rPr lang="pt-PT" b="0" dirty="0">
                <a:latin typeface="Calibri"/>
                <a:ea typeface="Calibri"/>
                <a:cs typeface="Calibri"/>
                <a:sym typeface="Calibri"/>
              </a:rPr>
              <a:t> σχέσε</a:t>
            </a:r>
            <a:r>
              <a:rPr lang="el-GR" b="0" dirty="0" err="1">
                <a:latin typeface="Calibri"/>
                <a:ea typeface="Calibri"/>
                <a:cs typeface="Calibri"/>
                <a:sym typeface="Calibri"/>
              </a:rPr>
              <a:t>ις</a:t>
            </a:r>
            <a:r>
              <a:rPr lang="pt-PT" b="0" dirty="0">
                <a:latin typeface="Calibri"/>
                <a:ea typeface="Calibri"/>
                <a:cs typeface="Calibri"/>
                <a:sym typeface="Calibri"/>
              </a:rPr>
              <a:t> είναι αναμφισβήτητα ένα από τα πιο σημαντικά αναπτυξιακά καθήκοντα. Ως εκ τούτου, οι σχέσεις μεταξύ των </a:t>
            </a:r>
            <a:r>
              <a:rPr lang="el-GR" b="0" dirty="0">
                <a:latin typeface="Calibri"/>
                <a:ea typeface="Calibri"/>
                <a:cs typeface="Calibri"/>
                <a:sym typeface="Calibri"/>
              </a:rPr>
              <a:t>συνομηλίκων</a:t>
            </a:r>
            <a:r>
              <a:rPr lang="pt-PT" b="0" dirty="0">
                <a:latin typeface="Calibri"/>
                <a:ea typeface="Calibri"/>
                <a:cs typeface="Calibri"/>
                <a:sym typeface="Calibri"/>
              </a:rPr>
              <a:t> συμβάλλουν σημαντικά σε πολλές πτυχές της φυσιολογικής και μη φυσιολογικής ανάπτυξης (Bukowski &amp; Adams, 2005).</a:t>
            </a:r>
            <a:endParaRPr dirty="0"/>
          </a:p>
          <a:p>
            <a:pPr marL="0" lvl="0" indent="0" algn="l" rtl="0">
              <a:spcBef>
                <a:spcPts val="1000"/>
              </a:spcBef>
              <a:spcAft>
                <a:spcPts val="0"/>
              </a:spcAft>
              <a:buClr>
                <a:schemeClr val="dk1"/>
              </a:buClr>
              <a:buSzPts val="2000"/>
              <a:buNone/>
            </a:pPr>
            <a:endParaRPr dirty="0"/>
          </a:p>
        </p:txBody>
      </p:sp>
      <p:pic>
        <p:nvPicPr>
          <p:cNvPr id="108" name="Google Shape;108;p2"/>
          <p:cNvPicPr preferRelativeResize="0"/>
          <p:nvPr/>
        </p:nvPicPr>
        <p:blipFill rotWithShape="1">
          <a:blip r:embed="rId3">
            <a:alphaModFix/>
          </a:blip>
          <a:srcRect/>
          <a:stretch/>
        </p:blipFill>
        <p:spPr>
          <a:xfrm>
            <a:off x="5891302" y="4863602"/>
            <a:ext cx="2571750" cy="1704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lvl="0"/>
            <a:r>
              <a:rPr lang="pt-PT" dirty="0"/>
              <a:t>ΣΧΕΣΕΙΣ </a:t>
            </a:r>
            <a:r>
              <a:rPr lang="el-GR" dirty="0"/>
              <a:t>ΜΕΤΑΞΥ ΣΥΜΟΗΛΙΚΩΝ </a:t>
            </a:r>
            <a:r>
              <a:rPr lang="pt-PT" dirty="0"/>
              <a:t>– </a:t>
            </a:r>
            <a:r>
              <a:rPr lang="el-GR" dirty="0"/>
              <a:t>ΠΡΟΤΑΣΕΙΣ</a:t>
            </a:r>
            <a:endParaRPr dirty="0"/>
          </a:p>
        </p:txBody>
      </p:sp>
      <p:sp>
        <p:nvSpPr>
          <p:cNvPr id="114" name="Google Shape;114;p3"/>
          <p:cNvSpPr txBox="1">
            <a:spLocks noGrp="1"/>
          </p:cNvSpPr>
          <p:nvPr>
            <p:ph type="body" idx="1"/>
          </p:nvPr>
        </p:nvSpPr>
        <p:spPr>
          <a:xfrm>
            <a:off x="457200" y="1752601"/>
            <a:ext cx="4474840" cy="2828528"/>
          </a:xfrm>
          <a:prstGeom prst="rect">
            <a:avLst/>
          </a:prstGeom>
          <a:noFill/>
          <a:ln>
            <a:noFill/>
          </a:ln>
        </p:spPr>
        <p:txBody>
          <a:bodyPr spcFirstLastPara="1" wrap="square" lIns="91425" tIns="45700" rIns="91425" bIns="45700" anchor="t" anchorCtr="0">
            <a:normAutofit lnSpcReduction="10000"/>
          </a:bodyPr>
          <a:lstStyle/>
          <a:p>
            <a:pPr marL="457200" lvl="0" indent="-273050" algn="l" rtl="0">
              <a:lnSpc>
                <a:spcPct val="80000"/>
              </a:lnSpc>
              <a:spcBef>
                <a:spcPts val="0"/>
              </a:spcBef>
              <a:spcAft>
                <a:spcPts val="0"/>
              </a:spcAft>
              <a:buClr>
                <a:schemeClr val="dk1"/>
              </a:buClr>
              <a:buSzPts val="700"/>
              <a:buChar char="•"/>
            </a:pPr>
            <a:r>
              <a:rPr lang="pt-PT" sz="1550" dirty="0"/>
              <a:t>Οι εκπαιδευτικοί πρέπει να αντιμετωπίσουν τόσο τις ακαδημαϊκές όσο και τις κοινωνικές ανάγκες των παιδιών για να διατηρήσουν μια υποστηρικτική και βέλτιστη μάθηση. Προκειμένου να δημιουργηθεί με επιτυχία και να διατηρηθεί ένα βέλτιστο μαθησιακό περιβάλλον, η επίδραση του εκπαιδευτικού στις σχέσεις των παιδιών στην τάξη πρέπει να είναι διαισθητική.</a:t>
            </a:r>
            <a:endParaRPr dirty="0"/>
          </a:p>
          <a:p>
            <a:pPr marL="457200" lvl="0" indent="-273050" algn="l" rtl="0">
              <a:lnSpc>
                <a:spcPct val="80000"/>
              </a:lnSpc>
              <a:spcBef>
                <a:spcPts val="0"/>
              </a:spcBef>
              <a:spcAft>
                <a:spcPts val="0"/>
              </a:spcAft>
              <a:buClr>
                <a:schemeClr val="dk1"/>
              </a:buClr>
              <a:buSzPts val="700"/>
              <a:buChar char="•"/>
            </a:pPr>
            <a:r>
              <a:rPr lang="pt-PT" sz="1550" dirty="0"/>
              <a:t>Οι εκπαιδευτικοί πρέπει να διαμορφώσουν την κοινωνική ζωή των παιδιών μέσω της ομαδικής εργασίας, των μελών ταυτοποίησης για ομαδικά έργα, του πολιτισμού στην τάξη και των διευθετήσεων θέσεων.</a:t>
            </a:r>
            <a:endParaRPr sz="1550" dirty="0"/>
          </a:p>
        </p:txBody>
      </p:sp>
      <p:pic>
        <p:nvPicPr>
          <p:cNvPr id="115" name="Google Shape;115;p3"/>
          <p:cNvPicPr preferRelativeResize="0"/>
          <p:nvPr/>
        </p:nvPicPr>
        <p:blipFill rotWithShape="1">
          <a:blip r:embed="rId3">
            <a:alphaModFix/>
          </a:blip>
          <a:srcRect/>
          <a:stretch/>
        </p:blipFill>
        <p:spPr>
          <a:xfrm>
            <a:off x="4932040" y="1844824"/>
            <a:ext cx="3610549" cy="2402780"/>
          </a:xfrm>
          <a:prstGeom prst="rect">
            <a:avLst/>
          </a:prstGeom>
          <a:noFill/>
          <a:ln>
            <a:noFill/>
          </a:ln>
        </p:spPr>
      </p:pic>
      <p:sp>
        <p:nvSpPr>
          <p:cNvPr id="116" name="Google Shape;116;p3"/>
          <p:cNvSpPr txBox="1"/>
          <p:nvPr/>
        </p:nvSpPr>
        <p:spPr>
          <a:xfrm>
            <a:off x="323528" y="4568110"/>
            <a:ext cx="8219061" cy="2137172"/>
          </a:xfrm>
          <a:prstGeom prst="rect">
            <a:avLst/>
          </a:prstGeom>
          <a:noFill/>
          <a:ln>
            <a:noFill/>
          </a:ln>
        </p:spPr>
        <p:txBody>
          <a:bodyPr spcFirstLastPara="1" wrap="square" lIns="91425" tIns="45700" rIns="91425" bIns="45700" anchor="t" anchorCtr="0">
            <a:normAutofit fontScale="92500" lnSpcReduction="20000"/>
          </a:bodyPr>
          <a:lstStyle/>
          <a:p>
            <a:pPr marL="457200" marR="0" lvl="0" indent="-273050" algn="l" rtl="0">
              <a:spcBef>
                <a:spcPts val="0"/>
              </a:spcBef>
              <a:spcAft>
                <a:spcPts val="0"/>
              </a:spcAft>
              <a:buClr>
                <a:schemeClr val="dk1"/>
              </a:buClr>
              <a:buSzPts val="700"/>
              <a:buFont typeface="Arial"/>
              <a:buChar char="•"/>
            </a:pPr>
            <a:r>
              <a:rPr lang="pt-PT" sz="2000" b="1" i="0" u="none" strike="noStrike" cap="none" dirty="0">
                <a:solidFill>
                  <a:schemeClr val="dk1"/>
                </a:solidFill>
                <a:latin typeface="Arial"/>
                <a:ea typeface="Arial"/>
                <a:cs typeface="Arial"/>
                <a:sym typeface="Arial"/>
              </a:rPr>
              <a:t>Οι εκπαιδευτικοί πρέπει να διαμορφώσουν την κοινωνική ζωή των παιδιών μέσω της ομαδικής εργασίας, των μελών ταυτοποίησης για ομαδικά έργα, του πολιτισμού στην τάξη και των διευθετήσεων θέσεων.</a:t>
            </a:r>
            <a:endParaRPr dirty="0"/>
          </a:p>
          <a:p>
            <a:pPr marL="457200" marR="0" lvl="0" indent="-361950" algn="l" rtl="0">
              <a:spcBef>
                <a:spcPts val="0"/>
              </a:spcBef>
              <a:spcAft>
                <a:spcPts val="0"/>
              </a:spcAft>
              <a:buClr>
                <a:schemeClr val="dk1"/>
              </a:buClr>
              <a:buSzPts val="2100"/>
              <a:buFont typeface="Arial"/>
              <a:buChar char="•"/>
            </a:pPr>
            <a:r>
              <a:rPr lang="pt-PT" sz="2000" b="1" i="0" u="none" strike="noStrike" cap="none" dirty="0">
                <a:solidFill>
                  <a:schemeClr val="dk1"/>
                </a:solidFill>
                <a:latin typeface="Arial"/>
                <a:ea typeface="Arial"/>
                <a:cs typeface="Arial"/>
                <a:sym typeface="Arial"/>
              </a:rPr>
              <a:t>Οι εκπαιδευτικοί πρέπει να αναγνωρίζουν τις φιλίες των παιδιών και πρέπει να είναι ακριβείς στ</a:t>
            </a:r>
            <a:r>
              <a:rPr lang="el-GR" sz="2000" b="1" i="0" u="none" strike="noStrike" cap="none" dirty="0">
                <a:solidFill>
                  <a:schemeClr val="dk1"/>
                </a:solidFill>
                <a:latin typeface="Arial"/>
                <a:ea typeface="Arial"/>
                <a:cs typeface="Arial"/>
                <a:sym typeface="Arial"/>
              </a:rPr>
              <a:t>η</a:t>
            </a:r>
            <a:r>
              <a:rPr lang="pt-PT" sz="2000" b="1" i="0" u="none" strike="noStrike" cap="none" dirty="0">
                <a:solidFill>
                  <a:schemeClr val="dk1"/>
                </a:solidFill>
                <a:latin typeface="Arial"/>
                <a:ea typeface="Arial"/>
                <a:cs typeface="Arial"/>
                <a:sym typeface="Arial"/>
              </a:rPr>
              <a:t>ν </a:t>
            </a:r>
            <a:r>
              <a:rPr lang="el-GR" sz="2000" b="1" i="0" u="none" strike="noStrike" cap="none" dirty="0">
                <a:solidFill>
                  <a:schemeClr val="dk1"/>
                </a:solidFill>
                <a:latin typeface="Arial"/>
                <a:ea typeface="Arial"/>
                <a:cs typeface="Arial"/>
                <a:sym typeface="Arial"/>
              </a:rPr>
              <a:t>αναγνώριση</a:t>
            </a:r>
            <a:r>
              <a:rPr lang="pt-PT" sz="2000" b="1" i="0" u="none" strike="noStrike" cap="none" dirty="0">
                <a:solidFill>
                  <a:schemeClr val="dk1"/>
                </a:solidFill>
                <a:latin typeface="Arial"/>
                <a:ea typeface="Arial"/>
                <a:cs typeface="Arial"/>
                <a:sym typeface="Arial"/>
              </a:rPr>
              <a:t> της αποδοχής ή της απόρριψης των μεμονωμένων παιδιών από τους συμμαθητές τους.</a:t>
            </a:r>
            <a:endParaRP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193580" y="152718"/>
            <a:ext cx="6707552"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ΣΧΕΣΕΙΣ </a:t>
            </a:r>
            <a:r>
              <a:rPr lang="el-GR" dirty="0"/>
              <a:t>ΜΕΤΑΞΥ ΣΥΜΟΗΛΙΚΩΝ</a:t>
            </a:r>
            <a:r>
              <a:rPr lang="pt-PT" dirty="0"/>
              <a:t>- </a:t>
            </a:r>
            <a:br>
              <a:rPr lang="pt-PT" dirty="0"/>
            </a:br>
            <a:r>
              <a:rPr lang="el-GR" dirty="0"/>
              <a:t>ΣΗΜΑΣΙΑ</a:t>
            </a:r>
            <a:endParaRPr dirty="0"/>
          </a:p>
        </p:txBody>
      </p:sp>
      <p:sp>
        <p:nvSpPr>
          <p:cNvPr id="107" name="Google Shape;107;p2"/>
          <p:cNvSpPr txBox="1">
            <a:spLocks noGrp="1"/>
          </p:cNvSpPr>
          <p:nvPr>
            <p:ph type="body" idx="1"/>
          </p:nvPr>
        </p:nvSpPr>
        <p:spPr>
          <a:xfrm>
            <a:off x="198343" y="4039152"/>
            <a:ext cx="8280920" cy="2589060"/>
          </a:xfrm>
          <a:prstGeom prst="rect">
            <a:avLst/>
          </a:prstGeom>
          <a:noFill/>
          <a:ln>
            <a:noFill/>
          </a:ln>
        </p:spPr>
        <p:txBody>
          <a:bodyPr spcFirstLastPara="1" wrap="square" lIns="91425" tIns="45700" rIns="91425" bIns="45700" anchor="t" anchorCtr="0">
            <a:normAutofit fontScale="92500" lnSpcReduction="10000"/>
          </a:bodyPr>
          <a:lstStyle/>
          <a:p>
            <a:pPr marL="457200" lvl="0" indent="-401320" algn="l" rtl="0">
              <a:lnSpc>
                <a:spcPct val="80000"/>
              </a:lnSpc>
              <a:spcBef>
                <a:spcPts val="0"/>
              </a:spcBef>
              <a:spcAft>
                <a:spcPts val="0"/>
              </a:spcAft>
              <a:buClr>
                <a:schemeClr val="dk1"/>
              </a:buClr>
              <a:buSzPts val="2720"/>
              <a:buChar char="•"/>
            </a:pPr>
            <a:r>
              <a:rPr lang="pt-PT" sz="2800" b="0" dirty="0">
                <a:latin typeface="Calibri"/>
                <a:ea typeface="Calibri"/>
                <a:cs typeface="Calibri"/>
                <a:sym typeface="Calibri"/>
              </a:rPr>
              <a:t>Οι συνομηλίκοι χρησιμεύουν ως πηγή πληροφοριών σχετικά με τους κοινωνικούς κανόνες, πηγή σημαντικής ενίσχυσης και ως μοντέλα για μια ποικιλία κρίσιμων κοινωνικών συμπεριφορών (Bukowski, 2003). </a:t>
            </a:r>
            <a:endParaRPr dirty="0"/>
          </a:p>
          <a:p>
            <a:pPr marL="457200" lvl="0" indent="-401320" algn="l" rtl="0">
              <a:lnSpc>
                <a:spcPct val="80000"/>
              </a:lnSpc>
              <a:spcBef>
                <a:spcPts val="0"/>
              </a:spcBef>
              <a:spcAft>
                <a:spcPts val="0"/>
              </a:spcAft>
              <a:buClr>
                <a:schemeClr val="dk1"/>
              </a:buClr>
              <a:buSzPts val="2720"/>
              <a:buChar char="•"/>
            </a:pPr>
            <a:r>
              <a:rPr lang="pt-PT" sz="2800" b="0" dirty="0">
                <a:latin typeface="Calibri"/>
                <a:ea typeface="Calibri"/>
                <a:cs typeface="Calibri"/>
                <a:sym typeface="Calibri"/>
              </a:rPr>
              <a:t>Οι συνομηλίκοι παρέχουν ένα πρότυπο στο οποίο τα παιδιά μπορούν να συγκρίνονται κοινωνικά, παίζοντας έναν κρίσιμο ρόλο στην ανάπτυξη της αυτο-εικόνας των παιδιών (Hetherington et al.).</a:t>
            </a:r>
            <a:endParaRPr dirty="0"/>
          </a:p>
        </p:txBody>
      </p:sp>
      <p:pic>
        <p:nvPicPr>
          <p:cNvPr id="108" name="Google Shape;108;p2"/>
          <p:cNvPicPr preferRelativeResize="0"/>
          <p:nvPr/>
        </p:nvPicPr>
        <p:blipFill rotWithShape="1">
          <a:blip r:embed="rId3">
            <a:alphaModFix/>
          </a:blip>
          <a:srcRect/>
          <a:stretch/>
        </p:blipFill>
        <p:spPr>
          <a:xfrm>
            <a:off x="611560" y="1524318"/>
            <a:ext cx="2952329" cy="1969180"/>
          </a:xfrm>
          <a:prstGeom prst="rect">
            <a:avLst/>
          </a:prstGeom>
          <a:noFill/>
          <a:ln>
            <a:noFill/>
          </a:ln>
        </p:spPr>
      </p:pic>
      <p:sp>
        <p:nvSpPr>
          <p:cNvPr id="109" name="Google Shape;109;p2"/>
          <p:cNvSpPr txBox="1"/>
          <p:nvPr/>
        </p:nvSpPr>
        <p:spPr>
          <a:xfrm>
            <a:off x="3396074" y="1524318"/>
            <a:ext cx="5173679" cy="2470908"/>
          </a:xfrm>
          <a:prstGeom prst="rect">
            <a:avLst/>
          </a:prstGeom>
          <a:noFill/>
          <a:ln>
            <a:noFill/>
          </a:ln>
        </p:spPr>
        <p:txBody>
          <a:bodyPr spcFirstLastPara="1" wrap="square" lIns="91425" tIns="45700" rIns="91425" bIns="45700" anchor="t" anchorCtr="0">
            <a:normAutofit/>
          </a:bodyPr>
          <a:lstStyle/>
          <a:p>
            <a:pPr marL="457200" marR="0" lvl="0" indent="-401320" algn="l" rtl="0">
              <a:lnSpc>
                <a:spcPct val="60000"/>
              </a:lnSpc>
              <a:spcBef>
                <a:spcPts val="0"/>
              </a:spcBef>
              <a:spcAft>
                <a:spcPts val="0"/>
              </a:spcAft>
              <a:buClr>
                <a:schemeClr val="dk1"/>
              </a:buClr>
              <a:buSzPts val="2720"/>
              <a:buFont typeface="Arial"/>
              <a:buChar char="•"/>
            </a:pPr>
            <a:r>
              <a:rPr lang="pt-PT" sz="2100" b="0" i="0" u="none" strike="noStrike" cap="none" dirty="0">
                <a:solidFill>
                  <a:schemeClr val="dk1"/>
                </a:solidFill>
                <a:latin typeface="Calibri"/>
                <a:ea typeface="Calibri"/>
                <a:cs typeface="Calibri"/>
                <a:sym typeface="Calibri"/>
              </a:rPr>
              <a:t>Οι αλληλεπιδράσεις των παιδιών με τους συνομηλίκους τους εξυπηρετούν πολλές κρίσιμες αναπτυξιακές λειτουργίες. Οι αλληλεπιδράσεις ενός παιδιού με τους συνομηλίκους τείνουν να είναι πιο ισότιμες και απαλλαγμένες από περιορισμούς από τις αλληλεπιδράσεις τους με ενήλικες, παρέχοντας την ευκαιρία να αναπτύξουν νέες δεξιότητες για δίκαιο παιχνίδι και να εξερευνήσουν τα όρια της κοινωνικής ανοχής (Hetherington, Parke, &amp; Locke, 1999).</a:t>
            </a:r>
            <a:endParaRPr sz="2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457200" y="152718"/>
            <a:ext cx="6851104" cy="1371600"/>
          </a:xfrm>
          <a:prstGeom prst="rect">
            <a:avLst/>
          </a:prstGeom>
          <a:noFill/>
          <a:ln>
            <a:noFill/>
          </a:ln>
        </p:spPr>
        <p:txBody>
          <a:bodyPr spcFirstLastPara="1" wrap="square" lIns="91425" tIns="45700" rIns="91425" bIns="45700" anchor="b" anchorCtr="0">
            <a:noAutofit/>
          </a:bodyPr>
          <a:lstStyle/>
          <a:p>
            <a:pPr lvl="0">
              <a:buSzPts val="2400"/>
            </a:pPr>
            <a:r>
              <a:rPr lang="pt-PT" sz="2400" dirty="0"/>
              <a:t>ΣΤΡΑΤΗΓΙΚΕΣ ΓΙΑ ΤΗΝ ΠΡΟΩΘΗΣΗ ΤΩΝ ΣΧΕΣΕΩΝ</a:t>
            </a:r>
            <a:r>
              <a:rPr lang="el-GR" sz="2400" dirty="0"/>
              <a:t> ΜΕΤΑΞΥ ΣΥΝΟΜΗΛΙΚΩΝ</a:t>
            </a:r>
            <a:br>
              <a:rPr lang="pt-PT" sz="2400" dirty="0"/>
            </a:br>
            <a:r>
              <a:rPr lang="pt-PT" sz="2400" dirty="0"/>
              <a:t>ΠΑΡΑΔΕΙΓΜΑΤΑ ΜΙΚΡΟ-ΑΛΛΑΓΩΝ Σ</a:t>
            </a:r>
            <a:r>
              <a:rPr lang="el-GR" sz="2400" dirty="0"/>
              <a:t>Ε</a:t>
            </a:r>
            <a:r>
              <a:rPr lang="pt-PT" sz="2400" dirty="0"/>
              <a:t> </a:t>
            </a:r>
            <a:r>
              <a:rPr lang="el-GR" sz="2400" dirty="0"/>
              <a:t>ΡΟΥΤΙΝΕΣ</a:t>
            </a:r>
            <a:r>
              <a:rPr lang="pt-PT" sz="2400" dirty="0"/>
              <a:t> ΚΑΙ ΠΡΑΚΤΙΚΕΣ</a:t>
            </a:r>
            <a:endParaRPr sz="2400" dirty="0"/>
          </a:p>
        </p:txBody>
      </p:sp>
      <p:sp>
        <p:nvSpPr>
          <p:cNvPr id="122" name="Google Shape;122;p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nSpc>
                <a:spcPct val="90000"/>
              </a:lnSpc>
              <a:spcBef>
                <a:spcPts val="0"/>
              </a:spcBef>
              <a:buSzPts val="1100"/>
            </a:pPr>
            <a:r>
              <a:rPr lang="el-GR" sz="1850" dirty="0"/>
              <a:t>ΦΙΛΙΕΣ ΜΕΤΑΞΥ ΣΥΝΟΜΗΛΙΚΩΝ</a:t>
            </a:r>
            <a:endParaRPr lang="el-GR" sz="1800" dirty="0"/>
          </a:p>
          <a:p>
            <a:pPr marL="0" lvl="0" indent="0">
              <a:lnSpc>
                <a:spcPct val="90000"/>
              </a:lnSpc>
              <a:buSzPts val="1100"/>
            </a:pPr>
            <a:r>
              <a:rPr lang="el-GR" sz="1850" dirty="0"/>
              <a:t>• Βρείτε πολλές εργασίες για τους μαθητές να ολοκληρώσουν με έναν συμμαθητή και, περιστασιακά, να τις αναθέσετε σε απροσδόκητους συνεργάτες. Αυτά μπορεί να είναι δουλειές στην τάξη, εκπαιδευτικές εργασίες ή προνόμια στην τάξη.</a:t>
            </a:r>
            <a:endParaRPr lang="el-GR" sz="1800" dirty="0"/>
          </a:p>
          <a:p>
            <a:pPr marL="0" lvl="0" indent="0">
              <a:lnSpc>
                <a:spcPct val="90000"/>
              </a:lnSpc>
              <a:buSzPts val="1100"/>
            </a:pPr>
            <a:r>
              <a:rPr lang="el-GR" sz="1850" dirty="0"/>
              <a:t>• Διδάξτε στους μαθητές να παίζουν μη ανταγωνιστικά παιχνίδια που είναι ελκυστικά αλλά δεν έχουν σαφείς νικητές και χαμένους.</a:t>
            </a:r>
            <a:endParaRPr lang="el-GR" sz="1800" dirty="0"/>
          </a:p>
          <a:p>
            <a:pPr marL="0" lvl="0" indent="0">
              <a:lnSpc>
                <a:spcPct val="90000"/>
              </a:lnSpc>
              <a:buSzPts val="1100"/>
            </a:pPr>
            <a:r>
              <a:rPr lang="el-GR" sz="1850" dirty="0"/>
              <a:t>• Προσθέστε πολλά ελκυστικότερα και αναπτυξιακά ελκυστικά  παιχνίδια στην παιδική χαρά με ιδιαίτερη προσοχή σε παιχνίδια που μπορούν να παιχτούν από μαθητές με περιορισμένη αθλητική ικανότητα, παιχνίδια για μικρές και μεγάλες ομάδες και παιχνίδια που είναι πολύ σωματικά ή πολύ ήσυχα.</a:t>
            </a:r>
            <a:endParaRPr lang="el-GR" sz="1800" dirty="0"/>
          </a:p>
          <a:p>
            <a:pPr marL="0" lvl="0" indent="0">
              <a:lnSpc>
                <a:spcPct val="90000"/>
              </a:lnSpc>
              <a:buSzPts val="1100"/>
            </a:pPr>
            <a:r>
              <a:rPr lang="el-GR" sz="1850" dirty="0"/>
              <a:t>• Κρατήστε «κλινικές παιχνιδιών» στις οποίες διδάσκεται ένα νέο παιχνίδι </a:t>
            </a:r>
            <a:r>
              <a:rPr lang="el-GR" sz="1850" dirty="0" err="1"/>
              <a:t>στo</a:t>
            </a:r>
            <a:r>
              <a:rPr lang="el-GR" sz="1850" dirty="0"/>
              <a:t> διάλειμμα - ξεκινήστε με μια μικρή ομάδα που περιλαμβάνει μερικούς απομονωμένους μαθητές. Μόλις ξεκινήσει το παιχνίδι, όλοι μπορούν να συμμετάσχουν.</a:t>
            </a:r>
            <a:endParaRPr sz="18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451206" y="414069"/>
            <a:ext cx="6439960" cy="1110249"/>
          </a:xfrm>
          <a:prstGeom prst="rect">
            <a:avLst/>
          </a:prstGeom>
          <a:noFill/>
          <a:ln>
            <a:noFill/>
          </a:ln>
        </p:spPr>
        <p:txBody>
          <a:bodyPr spcFirstLastPara="1" wrap="square" lIns="91425" tIns="45700" rIns="91425" bIns="45700" anchor="b" anchorCtr="0">
            <a:noAutofit/>
          </a:bodyPr>
          <a:lstStyle/>
          <a:p>
            <a:pPr lvl="0">
              <a:buSzPts val="2400"/>
            </a:pPr>
            <a:r>
              <a:rPr lang="pt-PT" sz="2400" dirty="0"/>
              <a:t>ΣΤΡΑΤΗΓΙΚΕΣ ΓΙΑ ΤΗΝ ΠΡΟΩΘΗΣΗ ΤΩΝ ΣΧΕΣΕΩΝ</a:t>
            </a:r>
            <a:r>
              <a:rPr lang="el-GR" sz="2400" dirty="0"/>
              <a:t> ΜΕΤΑΞΥ ΣΥΝΟΜΗΛΙΚΩΝ</a:t>
            </a:r>
            <a:br>
              <a:rPr lang="pt-PT" sz="2400" dirty="0"/>
            </a:br>
            <a:r>
              <a:rPr lang="pt-PT" sz="2400" dirty="0"/>
              <a:t>ΠΑΡΑΔΕΙΓΜΑΤΑ ΜΙΚΡΟ-ΑΛΛΑΓΩΝ Σ</a:t>
            </a:r>
            <a:r>
              <a:rPr lang="el-GR" sz="2400" dirty="0"/>
              <a:t>Ε</a:t>
            </a:r>
            <a:r>
              <a:rPr lang="pt-PT" sz="2400" dirty="0"/>
              <a:t> </a:t>
            </a:r>
            <a:r>
              <a:rPr lang="el-GR" sz="2400" dirty="0"/>
              <a:t>ΡΟΥΤΙΝΕΣ</a:t>
            </a:r>
            <a:r>
              <a:rPr lang="pt-PT" sz="2400" dirty="0"/>
              <a:t> ΚΑΙ ΠΡΑΚΤΙΚΕΣ</a:t>
            </a:r>
            <a:endParaRPr sz="2400" dirty="0"/>
          </a:p>
        </p:txBody>
      </p:sp>
      <p:sp>
        <p:nvSpPr>
          <p:cNvPr id="128" name="Google Shape;128;p5"/>
          <p:cNvSpPr txBox="1">
            <a:spLocks noGrp="1"/>
          </p:cNvSpPr>
          <p:nvPr>
            <p:ph type="body" idx="1"/>
          </p:nvPr>
        </p:nvSpPr>
        <p:spPr>
          <a:xfrm>
            <a:off x="4572000" y="1524318"/>
            <a:ext cx="4258816" cy="5333682"/>
          </a:xfrm>
          <a:prstGeom prst="rect">
            <a:avLst/>
          </a:prstGeom>
          <a:noFill/>
          <a:ln>
            <a:noFill/>
          </a:ln>
        </p:spPr>
        <p:txBody>
          <a:bodyPr spcFirstLastPara="1" wrap="square" lIns="91425" tIns="45700" rIns="91425" bIns="45700" anchor="t" anchorCtr="0">
            <a:normAutofit fontScale="92500" lnSpcReduction="10000"/>
          </a:bodyPr>
          <a:lstStyle/>
          <a:p>
            <a:pPr marL="0" lvl="0" indent="0">
              <a:lnSpc>
                <a:spcPct val="80000"/>
              </a:lnSpc>
              <a:spcBef>
                <a:spcPts val="0"/>
              </a:spcBef>
              <a:buSzPts val="1100"/>
            </a:pPr>
            <a:r>
              <a:rPr lang="el-GR" sz="1400" dirty="0"/>
              <a:t>ΔΙΑΜΑΧΗ ΜΕΤΑΞΥ ΣΥΝΟΜΗΛΙΚΩΝ</a:t>
            </a:r>
          </a:p>
          <a:p>
            <a:pPr marL="0" lvl="0" indent="0">
              <a:lnSpc>
                <a:spcPct val="80000"/>
              </a:lnSpc>
              <a:buSzPts val="1100"/>
            </a:pPr>
            <a:r>
              <a:rPr lang="el-GR" sz="1400" dirty="0"/>
              <a:t>• Λύστε συχνά και προβλέψιμα επιχειρήματα εκ των προτέρων με συναντήσεις στην τάξη</a:t>
            </a:r>
          </a:p>
          <a:p>
            <a:pPr marL="0" lvl="0" indent="0">
              <a:lnSpc>
                <a:spcPct val="80000"/>
              </a:lnSpc>
              <a:buSzPts val="1100"/>
            </a:pPr>
            <a:r>
              <a:rPr lang="el-GR" sz="1400" dirty="0"/>
              <a:t>• Ζητήστε από μαθητές που υποστηρίζουν να συμπληρώσουν ένα «φύλλο εργασίας σύγκρουσης» μαζί για να συζητήσουν τι συνέβη και πώς να το διορθώσουν</a:t>
            </a:r>
          </a:p>
          <a:p>
            <a:pPr marL="0" lvl="0" indent="0">
              <a:lnSpc>
                <a:spcPct val="80000"/>
              </a:lnSpc>
              <a:buSzPts val="1100"/>
            </a:pPr>
            <a:r>
              <a:rPr lang="el-GR" sz="1400" dirty="0"/>
              <a:t>• Αλλάξτε θέση σε παιχνίδια στην παιδική χαρά, ώστε να μην συγκρούονται μεταξύ τους.</a:t>
            </a:r>
          </a:p>
          <a:p>
            <a:pPr marL="0" lvl="0" indent="0">
              <a:lnSpc>
                <a:spcPct val="80000"/>
              </a:lnSpc>
              <a:buSzPts val="1100"/>
            </a:pPr>
            <a:r>
              <a:rPr lang="el-GR" sz="1400" dirty="0"/>
              <a:t>• Γράψτε απλούς σχολικούς κανόνες για τους κοινούς αγώνες παιχνιδιών (ποδόσφαιρο, μπάσκετ, τετράγωνο) για τους οποίους οι μαθητές συχνά διαφωνούν.</a:t>
            </a:r>
          </a:p>
          <a:p>
            <a:pPr marL="0" lvl="0" indent="0">
              <a:lnSpc>
                <a:spcPct val="80000"/>
              </a:lnSpc>
              <a:buSzPts val="1100"/>
            </a:pPr>
            <a:r>
              <a:rPr lang="el-GR" sz="1400" dirty="0"/>
              <a:t>• Κάντε μια ρουτίνα για την επιλογή ομάδων μία φορά την εβδομάδα (εξισορρόπηση των δεξιοτήτων σε ομάδες) και χρησιμοποιήστε τις ίδιες ομάδες μέχρι την επόμενη εβδομάδα</a:t>
            </a:r>
          </a:p>
          <a:p>
            <a:pPr marL="0" lvl="0" indent="0">
              <a:lnSpc>
                <a:spcPct val="80000"/>
              </a:lnSpc>
              <a:buSzPts val="1100"/>
            </a:pPr>
            <a:r>
              <a:rPr lang="el-GR" sz="1400" dirty="0"/>
              <a:t>• Προσθέστε περισσότερους επιβλέποντες στην παιδική χαρά ή αλλάξτε τη θέση τους.</a:t>
            </a:r>
          </a:p>
          <a:p>
            <a:pPr marL="0" lvl="0" indent="0">
              <a:lnSpc>
                <a:spcPct val="80000"/>
              </a:lnSpc>
              <a:buSzPts val="1100"/>
            </a:pPr>
            <a:r>
              <a:rPr lang="el-GR" sz="1400" dirty="0"/>
              <a:t>• Αλλάξτε τι κάνουν οι επιβλέποντες: ζητήστε τους να κυκλοφορούν ενεργά στην παιδική χαρά και να προτρέπουν τους μαθητές να παίξουν και να επιλύσουν συγκρούσεις</a:t>
            </a:r>
          </a:p>
          <a:p>
            <a:pPr marL="0" lvl="0" indent="0">
              <a:lnSpc>
                <a:spcPct val="80000"/>
              </a:lnSpc>
              <a:buSzPts val="1100"/>
            </a:pPr>
            <a:r>
              <a:rPr lang="el-GR" sz="1400" dirty="0"/>
              <a:t>• Διεξαγάγετε ένα «εργαστήριο διαλείμματος» στο οποίο όλοι οι μαθητές που περιηγούνται στην παιδική χαρά μαζί, εξετάζοντας τις </a:t>
            </a:r>
            <a:r>
              <a:rPr lang="el-GR" sz="1400" dirty="0" err="1"/>
              <a:t>ρουτίνες</a:t>
            </a:r>
            <a:r>
              <a:rPr lang="el-GR" sz="1400" dirty="0"/>
              <a:t>, τους κανόνες, τη σωστή χρήση του εξοπλισμού, τις διαδικασίες εισόδου / εξόδου, τις στρατηγικές για τη διασκέδαση μαζί και τις ενέργειες των εποπτών όταν υπάρχουν προβλήματα. Προσθέστε ένα ενισχυτικό εργαστήριο στα μέσα του χρόνου.</a:t>
            </a:r>
          </a:p>
          <a:p>
            <a:pPr marL="0" lvl="0" indent="0">
              <a:lnSpc>
                <a:spcPct val="80000"/>
              </a:lnSpc>
              <a:buSzPts val="1100"/>
            </a:pPr>
            <a:r>
              <a:rPr lang="el-GR" sz="1400" dirty="0"/>
              <a:t>• Προσκαλέστε έναν εξέχοντα τοπικό αθλητή στο σχολείο για να μιλήσετε για καλή </a:t>
            </a:r>
            <a:r>
              <a:rPr lang="el-GR" sz="1400" dirty="0" err="1"/>
              <a:t>αθλητικότητα</a:t>
            </a:r>
            <a:r>
              <a:rPr lang="el-GR" sz="1400" dirty="0"/>
              <a:t>.</a:t>
            </a:r>
          </a:p>
          <a:p>
            <a:pPr marL="0" lvl="0" indent="0" algn="l" rtl="0">
              <a:lnSpc>
                <a:spcPct val="80000"/>
              </a:lnSpc>
              <a:spcBef>
                <a:spcPts val="280"/>
              </a:spcBef>
              <a:spcAft>
                <a:spcPts val="0"/>
              </a:spcAft>
              <a:buClr>
                <a:schemeClr val="dk1"/>
              </a:buClr>
              <a:buSzPts val="1400"/>
              <a:buNone/>
            </a:pPr>
            <a:endParaRPr sz="1400" dirty="0"/>
          </a:p>
        </p:txBody>
      </p:sp>
      <p:pic>
        <p:nvPicPr>
          <p:cNvPr id="129" name="Google Shape;129;p5"/>
          <p:cNvPicPr preferRelativeResize="0"/>
          <p:nvPr/>
        </p:nvPicPr>
        <p:blipFill rotWithShape="1">
          <a:blip r:embed="rId3">
            <a:alphaModFix/>
          </a:blip>
          <a:srcRect/>
          <a:stretch/>
        </p:blipFill>
        <p:spPr>
          <a:xfrm>
            <a:off x="81610" y="1988840"/>
            <a:ext cx="4490315" cy="41751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lvl="0">
              <a:buSzPts val="3240"/>
            </a:pPr>
            <a:r>
              <a:rPr lang="pt-PT" sz="3240" dirty="0"/>
              <a:t>ΠΙΘΑΝΕΣ ΑΙΤΕΣ ΓΙΑ ΔΥΣΚΟΛΙΕΣ ΣΕ ΣΧΕΣΕΙΣ </a:t>
            </a:r>
            <a:r>
              <a:rPr lang="el-GR" sz="3240" dirty="0"/>
              <a:t>ΜΕΤΑΞΥ ΣΥΝΟΜΗΛΙΚΩΝ</a:t>
            </a:r>
            <a:endParaRPr sz="3240" dirty="0"/>
          </a:p>
        </p:txBody>
      </p:sp>
      <p:sp>
        <p:nvSpPr>
          <p:cNvPr id="135" name="Google Shape;135;p7"/>
          <p:cNvSpPr txBox="1">
            <a:spLocks noGrp="1"/>
          </p:cNvSpPr>
          <p:nvPr>
            <p:ph type="body" idx="1"/>
          </p:nvPr>
        </p:nvSpPr>
        <p:spPr>
          <a:xfrm>
            <a:off x="457200" y="1752600"/>
            <a:ext cx="4834880" cy="43735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Font typeface="Arial"/>
              <a:buChar char="•"/>
            </a:pPr>
            <a:r>
              <a:rPr lang="pt-PT" dirty="0"/>
              <a:t>Παρορμητικότητα</a:t>
            </a:r>
            <a:endParaRPr dirty="0"/>
          </a:p>
          <a:p>
            <a:pPr marL="342900" lvl="0" indent="-342900" algn="l" rtl="0">
              <a:spcBef>
                <a:spcPts val="1000"/>
              </a:spcBef>
              <a:spcAft>
                <a:spcPts val="0"/>
              </a:spcAft>
              <a:buClr>
                <a:schemeClr val="dk1"/>
              </a:buClr>
              <a:buSzPts val="2000"/>
              <a:buFont typeface="Arial"/>
              <a:buChar char="•"/>
            </a:pPr>
            <a:r>
              <a:rPr lang="pt-PT" dirty="0"/>
              <a:t>Επιθετικότητα</a:t>
            </a:r>
            <a:endParaRPr dirty="0"/>
          </a:p>
          <a:p>
            <a:pPr marL="342900" lvl="0" indent="-342900" algn="l" rtl="0">
              <a:spcBef>
                <a:spcPts val="1000"/>
              </a:spcBef>
              <a:spcAft>
                <a:spcPts val="0"/>
              </a:spcAft>
              <a:buClr>
                <a:schemeClr val="dk1"/>
              </a:buClr>
              <a:buSzPts val="2000"/>
              <a:buFont typeface="Arial"/>
              <a:buChar char="•"/>
            </a:pPr>
            <a:r>
              <a:rPr lang="pt-PT" dirty="0"/>
              <a:t>Διαταραχές επικοινωνίας</a:t>
            </a:r>
            <a:endParaRPr dirty="0"/>
          </a:p>
          <a:p>
            <a:pPr marL="342900" lvl="0" indent="-342900" algn="l" rtl="0">
              <a:spcBef>
                <a:spcPts val="1000"/>
              </a:spcBef>
              <a:spcAft>
                <a:spcPts val="0"/>
              </a:spcAft>
              <a:buClr>
                <a:schemeClr val="dk1"/>
              </a:buClr>
              <a:buSzPts val="2000"/>
              <a:buFont typeface="Arial"/>
              <a:buChar char="•"/>
            </a:pPr>
            <a:r>
              <a:rPr lang="pt-PT" dirty="0"/>
              <a:t>Εκφοβισμός</a:t>
            </a:r>
            <a:endParaRPr dirty="0"/>
          </a:p>
          <a:p>
            <a:pPr marL="342900" lvl="0" indent="-342900" algn="l" rtl="0">
              <a:spcBef>
                <a:spcPts val="1000"/>
              </a:spcBef>
              <a:spcAft>
                <a:spcPts val="0"/>
              </a:spcAft>
              <a:buClr>
                <a:schemeClr val="dk1"/>
              </a:buClr>
              <a:buSzPts val="2000"/>
              <a:buFont typeface="Arial"/>
              <a:buChar char="•"/>
            </a:pPr>
            <a:r>
              <a:rPr lang="pt-PT" dirty="0"/>
              <a:t>Αντι-Κοινωνικές Συμπεριφορές / Συμπεριφορές που παραβιάζουν τους κανόνες</a:t>
            </a:r>
            <a:endParaRPr dirty="0"/>
          </a:p>
          <a:p>
            <a:pPr marL="342900" lvl="0" indent="-342900" algn="l" rtl="0">
              <a:spcBef>
                <a:spcPts val="1000"/>
              </a:spcBef>
              <a:spcAft>
                <a:spcPts val="0"/>
              </a:spcAft>
              <a:buClr>
                <a:schemeClr val="dk1"/>
              </a:buClr>
              <a:buSzPts val="2000"/>
              <a:buFont typeface="Arial"/>
              <a:buChar char="•"/>
            </a:pPr>
            <a:r>
              <a:rPr lang="pt-PT" dirty="0"/>
              <a:t>Προβλήματα εσωτερικοποίησης</a:t>
            </a:r>
            <a:endParaRPr dirty="0"/>
          </a:p>
          <a:p>
            <a:pPr marL="342900" lvl="0" indent="-342900" algn="l" rtl="0">
              <a:spcBef>
                <a:spcPts val="1000"/>
              </a:spcBef>
              <a:spcAft>
                <a:spcPts val="0"/>
              </a:spcAft>
              <a:buClr>
                <a:schemeClr val="dk1"/>
              </a:buClr>
              <a:buSzPts val="2000"/>
              <a:buFont typeface="Arial"/>
              <a:buChar char="•"/>
            </a:pPr>
            <a:r>
              <a:rPr lang="pt-PT" dirty="0"/>
              <a:t>Πολιτιστικές και ιδεολογικές διαφορές</a:t>
            </a:r>
            <a:endParaRPr dirty="0"/>
          </a:p>
          <a:p>
            <a:pPr marL="342900" lvl="0" indent="-342900" algn="l" rtl="0">
              <a:spcBef>
                <a:spcPts val="1000"/>
              </a:spcBef>
              <a:spcAft>
                <a:spcPts val="0"/>
              </a:spcAft>
              <a:buClr>
                <a:schemeClr val="dk1"/>
              </a:buClr>
              <a:buSzPts val="2000"/>
              <a:buFont typeface="Arial"/>
              <a:buChar char="•"/>
            </a:pPr>
            <a:r>
              <a:rPr lang="pt-PT" dirty="0"/>
              <a:t>Αναπηρίες (PHDA)</a:t>
            </a:r>
            <a:endParaRPr dirty="0"/>
          </a:p>
        </p:txBody>
      </p:sp>
      <p:pic>
        <p:nvPicPr>
          <p:cNvPr id="136" name="Google Shape;136;p7"/>
          <p:cNvPicPr preferRelativeResize="0"/>
          <p:nvPr/>
        </p:nvPicPr>
        <p:blipFill rotWithShape="1">
          <a:blip r:embed="rId3">
            <a:alphaModFix/>
          </a:blip>
          <a:srcRect/>
          <a:stretch/>
        </p:blipFill>
        <p:spPr>
          <a:xfrm>
            <a:off x="5268469" y="2492896"/>
            <a:ext cx="3599892" cy="23999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dirty="0"/>
              <a:t>ΟΡΙΣΜΟΣ </a:t>
            </a:r>
            <a:r>
              <a:rPr lang="el-GR" dirty="0"/>
              <a:t>ΕΚΦΟΒΙΣΜΟΥ</a:t>
            </a:r>
            <a:endParaRPr dirty="0"/>
          </a:p>
        </p:txBody>
      </p:sp>
      <p:sp>
        <p:nvSpPr>
          <p:cNvPr id="142" name="Google Shape;142;p8"/>
          <p:cNvSpPr txBox="1">
            <a:spLocks noGrp="1"/>
          </p:cNvSpPr>
          <p:nvPr>
            <p:ph type="body" idx="1"/>
          </p:nvPr>
        </p:nvSpPr>
        <p:spPr>
          <a:xfrm>
            <a:off x="457200" y="1752600"/>
            <a:ext cx="5791200" cy="4373563"/>
          </a:xfrm>
          <a:prstGeom prst="rect">
            <a:avLst/>
          </a:prstGeom>
          <a:noFill/>
          <a:ln>
            <a:noFill/>
          </a:ln>
        </p:spPr>
        <p:txBody>
          <a:bodyPr spcFirstLastPara="1" wrap="square" lIns="91425" tIns="45700" rIns="91425" bIns="45700" anchor="t" anchorCtr="0">
            <a:normAutofit lnSpcReduction="10000"/>
          </a:bodyPr>
          <a:lstStyle/>
          <a:p>
            <a:pPr marL="114300" lvl="0" indent="0" algn="l" rtl="0">
              <a:spcBef>
                <a:spcPts val="0"/>
              </a:spcBef>
              <a:spcAft>
                <a:spcPts val="0"/>
              </a:spcAft>
              <a:buClr>
                <a:schemeClr val="dk1"/>
              </a:buClr>
              <a:buSzPts val="1850"/>
              <a:buNone/>
            </a:pPr>
            <a:r>
              <a:rPr lang="pt-PT" sz="1850" dirty="0"/>
              <a:t>Ο εκφοβισμός</a:t>
            </a:r>
            <a:r>
              <a:rPr lang="el-GR" sz="1850" dirty="0"/>
              <a:t> (</a:t>
            </a:r>
            <a:r>
              <a:rPr lang="en-US" sz="1850" dirty="0"/>
              <a:t>bullying</a:t>
            </a:r>
            <a:r>
              <a:rPr lang="el-GR" sz="1850" dirty="0"/>
              <a:t>)</a:t>
            </a:r>
            <a:r>
              <a:rPr lang="pt-PT" sz="1850" dirty="0"/>
              <a:t> περιλαμβάνει όλες τις επιθετικές, εσκεμμένες και επαναλαμβανόμενες συμπεριφορές, οι οποίες εμφανίζονται χωρίς προφανή λόγο, προκαλώντας πόνο και αγωνία, που εκτελούνται σε μια άνιση σχέση ισχύος.</a:t>
            </a:r>
            <a:endParaRPr dirty="0"/>
          </a:p>
          <a:p>
            <a:pPr marL="114300" lvl="0" indent="0" algn="l" rtl="0">
              <a:spcBef>
                <a:spcPts val="970"/>
              </a:spcBef>
              <a:spcAft>
                <a:spcPts val="0"/>
              </a:spcAft>
              <a:buClr>
                <a:schemeClr val="dk1"/>
              </a:buClr>
              <a:buSzPts val="1850"/>
              <a:buNone/>
            </a:pPr>
            <a:r>
              <a:rPr lang="pt-PT" sz="1850" dirty="0"/>
              <a:t>Ορίζουμε τον εκφοβισμό ως αυτό που αναφέρεται στη βιβλιογραφία ως επιθετικές συμπεριφορές που παρουσιάζουν ένα σύνολο κοινών χαρακτηριστικών, μεταξύ των οποίων εντοπίζονται διάφορες στρατηγικές εκφοβισμού της άλλης, και οι οποίες οδηγούν σε βίαιες πρακτικές που ασκούνται από ένα άτομο ή μικρές ομάδες σε τακτική και συχνή βάση. . Η έννοια του εκφοβισμού περιέχει τόσο ατομική όσο και ομαδική επιθετικότητα (Olweus, 1993).</a:t>
            </a:r>
            <a:endParaRPr dirty="0"/>
          </a:p>
          <a:p>
            <a:pPr marL="0" lvl="0" indent="0" algn="l" rtl="0">
              <a:spcBef>
                <a:spcPts val="970"/>
              </a:spcBef>
              <a:spcAft>
                <a:spcPts val="0"/>
              </a:spcAft>
              <a:buClr>
                <a:schemeClr val="dk1"/>
              </a:buClr>
              <a:buSzPts val="1850"/>
              <a:buNone/>
            </a:pPr>
            <a:endParaRPr sz="1850" dirty="0"/>
          </a:p>
        </p:txBody>
      </p:sp>
      <p:pic>
        <p:nvPicPr>
          <p:cNvPr id="143" name="Google Shape;143;p8"/>
          <p:cNvPicPr preferRelativeResize="0"/>
          <p:nvPr/>
        </p:nvPicPr>
        <p:blipFill rotWithShape="1">
          <a:blip r:embed="rId3">
            <a:alphaModFix/>
          </a:blip>
          <a:srcRect/>
          <a:stretch/>
        </p:blipFill>
        <p:spPr>
          <a:xfrm>
            <a:off x="6230974" y="2636912"/>
            <a:ext cx="2699792" cy="15202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dirty="0"/>
              <a:t>ΧΑΡΑΚΤΗΡΙΣΤΙΚΑ </a:t>
            </a:r>
            <a:r>
              <a:rPr lang="el-GR" dirty="0"/>
              <a:t>ΕΚΦΟΒΙΣΜΟΥ</a:t>
            </a:r>
            <a:endParaRPr dirty="0"/>
          </a:p>
        </p:txBody>
      </p:sp>
      <p:sp>
        <p:nvSpPr>
          <p:cNvPr id="149" name="Google Shape;149;p9"/>
          <p:cNvSpPr txBox="1">
            <a:spLocks noGrp="1"/>
          </p:cNvSpPr>
          <p:nvPr>
            <p:ph type="body" idx="1"/>
          </p:nvPr>
        </p:nvSpPr>
        <p:spPr>
          <a:xfrm>
            <a:off x="457200" y="1752600"/>
            <a:ext cx="7858664" cy="4630947"/>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0"/>
              </a:spcBef>
              <a:spcAft>
                <a:spcPts val="0"/>
              </a:spcAft>
              <a:buClr>
                <a:schemeClr val="dk1"/>
              </a:buClr>
              <a:buSzPts val="1850"/>
              <a:buNone/>
            </a:pPr>
            <a:r>
              <a:rPr lang="pt-PT" sz="1850" dirty="0"/>
              <a:t>Σύμφωνα με ορισμένους συγγραφείς, ο εκφοβισμός χαρακτηρίζεται από τα ακόλουθα κριτήρια: </a:t>
            </a:r>
            <a:endParaRPr dirty="0"/>
          </a:p>
          <a:p>
            <a:pPr marL="571500" lvl="0" indent="-457200" algn="l" rtl="0">
              <a:lnSpc>
                <a:spcPct val="80000"/>
              </a:lnSpc>
              <a:spcBef>
                <a:spcPts val="970"/>
              </a:spcBef>
              <a:spcAft>
                <a:spcPts val="0"/>
              </a:spcAft>
              <a:buClr>
                <a:schemeClr val="dk1"/>
              </a:buClr>
              <a:buSzPts val="1850"/>
              <a:buAutoNum type="alphaLcParenR"/>
            </a:pPr>
            <a:r>
              <a:rPr lang="pt-PT" sz="1850" dirty="0"/>
              <a:t>η σκόπιμη συμπεριφορά, δηλαδή, ο κύριος στόχος είναι να προκαλέσει δυσφορία και να αποκτήσει τον έλεγχο του ατόμου</a:t>
            </a:r>
            <a:endParaRPr dirty="0"/>
          </a:p>
          <a:p>
            <a:pPr marL="571500" lvl="0" indent="-457200" algn="l" rtl="0">
              <a:lnSpc>
                <a:spcPct val="80000"/>
              </a:lnSpc>
              <a:spcBef>
                <a:spcPts val="970"/>
              </a:spcBef>
              <a:spcAft>
                <a:spcPts val="0"/>
              </a:spcAft>
              <a:buClr>
                <a:schemeClr val="dk1"/>
              </a:buClr>
              <a:buSzPts val="1850"/>
              <a:buAutoNum type="alphaLcParenR"/>
            </a:pPr>
            <a:r>
              <a:rPr lang="pt-PT" sz="1850" dirty="0"/>
              <a:t>η διαδικασία παράγεται επανειλημμένα με την πάροδο του χρόνου, δηλαδή, δεν συμβαίνει περιστασιακά, αλλά είναι χρόνια και τακτική</a:t>
            </a:r>
            <a:endParaRPr dirty="0"/>
          </a:p>
          <a:p>
            <a:pPr marL="571500" lvl="0" indent="-457200">
              <a:lnSpc>
                <a:spcPct val="80000"/>
              </a:lnSpc>
              <a:spcBef>
                <a:spcPts val="970"/>
              </a:spcBef>
              <a:buSzPts val="1850"/>
              <a:buAutoNum type="alphaLcParenR"/>
            </a:pPr>
            <a:r>
              <a:rPr lang="el-GR" sz="1850" dirty="0"/>
              <a:t>κ</a:t>
            </a:r>
            <a:r>
              <a:rPr lang="pt-PT" sz="1850" dirty="0"/>
              <a:t>αι, τέλος, υπάρχει μια ανισορροπία δύναμης στην πρακτική του εκφοβισμού, καθώς οι παραβάτες βλέπουν τα θύματά τους ως εύκολο στόχο. </a:t>
            </a:r>
            <a:r>
              <a:rPr lang="el-GR" sz="1850" dirty="0"/>
              <a:t>Μια αντιλογία </a:t>
            </a:r>
            <a:r>
              <a:rPr lang="pt-PT" sz="1850" dirty="0"/>
              <a:t>ή </a:t>
            </a:r>
            <a:r>
              <a:rPr lang="el-GR" sz="1850" dirty="0"/>
              <a:t>μια</a:t>
            </a:r>
            <a:r>
              <a:rPr lang="pt-PT" sz="1850" dirty="0"/>
              <a:t> </a:t>
            </a:r>
            <a:r>
              <a:rPr lang="el-GR" sz="1850" dirty="0"/>
              <a:t>διαμάχη</a:t>
            </a:r>
            <a:r>
              <a:rPr lang="pt-PT" sz="1850" dirty="0"/>
              <a:t> μεταξύ δύο μαθητών της ίδιας ηλικίας, μεγέθους, δύναμης και </a:t>
            </a:r>
            <a:r>
              <a:rPr lang="el-GR" sz="1850" dirty="0"/>
              <a:t>ισχύος</a:t>
            </a:r>
            <a:r>
              <a:rPr lang="pt-PT" sz="1850" dirty="0"/>
              <a:t>, στις περισσότερες περιπτώσεις, δεν είναι εκφοβισμός. Ο εκφοβισμός δεν είναι σποραδικό επεισόδιο. Αντίθετα, μπορεί να διαρκέσει εβδομάδες, μήνες, ακόμη και χρόνια. Ο μαθητής ή η ομάδα επιθετικών μαθητών μεταχειρίζεται </a:t>
            </a:r>
            <a:r>
              <a:rPr lang="el-GR" sz="1850" dirty="0"/>
              <a:t>τους συμμαθητές</a:t>
            </a:r>
            <a:r>
              <a:rPr lang="pt-PT" sz="1850" dirty="0"/>
              <a:t> τους σκληρά, τους διώκει, τους καταπιέζει και τους βασανίζει, καθιστώντας τους τα συνηθισμένα θύματά τους.</a:t>
            </a:r>
            <a:endParaRPr dirty="0"/>
          </a:p>
          <a:p>
            <a:pPr marL="0" lvl="0" indent="0" algn="l" rtl="0">
              <a:lnSpc>
                <a:spcPct val="80000"/>
              </a:lnSpc>
              <a:spcBef>
                <a:spcPts val="970"/>
              </a:spcBef>
              <a:spcAft>
                <a:spcPts val="0"/>
              </a:spcAft>
              <a:buClr>
                <a:schemeClr val="dk1"/>
              </a:buClr>
              <a:buSzPts val="1850"/>
              <a:buNone/>
            </a:pPr>
            <a:endParaRPr sz="18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dirty="0"/>
              <a:t>ΤΥΠΟΙ </a:t>
            </a:r>
            <a:r>
              <a:rPr lang="el-GR" dirty="0"/>
              <a:t>ΕΚΦΟΒΙΣΜΟΥ</a:t>
            </a:r>
            <a:endParaRPr dirty="0"/>
          </a:p>
        </p:txBody>
      </p:sp>
      <p:sp>
        <p:nvSpPr>
          <p:cNvPr id="155" name="Google Shape;155;p10"/>
          <p:cNvSpPr txBox="1">
            <a:spLocks noGrp="1"/>
          </p:cNvSpPr>
          <p:nvPr>
            <p:ph type="body" idx="1"/>
          </p:nvPr>
        </p:nvSpPr>
        <p:spPr>
          <a:xfrm>
            <a:off x="3352800" y="1628800"/>
            <a:ext cx="5626968" cy="4823757"/>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0"/>
              </a:spcBef>
              <a:spcAft>
                <a:spcPts val="0"/>
              </a:spcAft>
              <a:buClr>
                <a:schemeClr val="dk1"/>
              </a:buClr>
              <a:buSzPts val="1400"/>
              <a:buNone/>
            </a:pPr>
            <a:r>
              <a:rPr lang="pt-PT" sz="1400" dirty="0"/>
              <a:t>Ο εκφοβισμός μπορεί να έχει πολλές μορφές και να περιλαμβάνει διαφορετικές συμπεριφορές, όπως: βία και σωματικές επιθέσεις. λεκτικ</a:t>
            </a:r>
            <a:r>
              <a:rPr lang="el-GR" sz="1400" dirty="0" err="1"/>
              <a:t>ές</a:t>
            </a:r>
            <a:r>
              <a:rPr lang="pt-PT" sz="1400" dirty="0"/>
              <a:t> </a:t>
            </a:r>
            <a:r>
              <a:rPr lang="el-GR" sz="1400" dirty="0"/>
              <a:t>επιθέσεις</a:t>
            </a:r>
            <a:r>
              <a:rPr lang="pt-PT" sz="1400" dirty="0"/>
              <a:t>, ψευδώνυμα και προσβολές · απειλές και εκφοβισμός · εκβιασμός και κλοπή χρημάτων και αντικειμένων · αποκλεισμός από την ομότιμη ομάδα, μεταξύ άλλων.</a:t>
            </a:r>
            <a:endParaRPr dirty="0"/>
          </a:p>
          <a:p>
            <a:pPr marL="114300" lvl="0" indent="0" algn="l" rtl="0">
              <a:lnSpc>
                <a:spcPct val="80000"/>
              </a:lnSpc>
              <a:spcBef>
                <a:spcPts val="880"/>
              </a:spcBef>
              <a:spcAft>
                <a:spcPts val="0"/>
              </a:spcAft>
              <a:buClr>
                <a:schemeClr val="dk1"/>
              </a:buClr>
              <a:buSzPts val="1400"/>
              <a:buNone/>
            </a:pPr>
            <a:endParaRPr sz="1400" dirty="0"/>
          </a:p>
          <a:p>
            <a:pPr marL="114300" lvl="0" indent="0" algn="l" rtl="0">
              <a:lnSpc>
                <a:spcPct val="80000"/>
              </a:lnSpc>
              <a:spcBef>
                <a:spcPts val="880"/>
              </a:spcBef>
              <a:spcAft>
                <a:spcPts val="0"/>
              </a:spcAft>
              <a:buClr>
                <a:schemeClr val="dk1"/>
              </a:buClr>
              <a:buSzPts val="1400"/>
              <a:buNone/>
            </a:pPr>
            <a:r>
              <a:rPr lang="pt-PT" sz="1400" dirty="0"/>
              <a:t>α) Παραδείγματα σωματικής βίας περιλαμβάνουν, μεταξύ άλλων, γροθιές, </a:t>
            </a:r>
            <a:r>
              <a:rPr lang="el-GR" sz="1400" dirty="0"/>
              <a:t>σπρώξιμο</a:t>
            </a:r>
            <a:r>
              <a:rPr lang="pt-PT" sz="1400" dirty="0"/>
              <a:t>, κλοτσιές, αγκών</a:t>
            </a:r>
            <a:r>
              <a:rPr lang="el-GR" sz="1400" dirty="0"/>
              <a:t>ιέ</a:t>
            </a:r>
            <a:r>
              <a:rPr lang="pt-PT" sz="1400" dirty="0"/>
              <a:t>ς, επίθεση με αντικείμενα, φτύσιμο. Αυτός ο τύπος βίας περιλαμβάνει το να περιβάλλει το θύμα, να το κλειδώνει σε ένα δωμάτιο, να το περιμένει έξω από το σχολείο και να κακομεταχειρίζεται</a:t>
            </a:r>
            <a:r>
              <a:rPr lang="el-GR" sz="1400" dirty="0"/>
              <a:t>,</a:t>
            </a:r>
            <a:r>
              <a:rPr lang="pt-PT" sz="1400" dirty="0"/>
              <a:t> να π</a:t>
            </a:r>
            <a:r>
              <a:rPr lang="el-GR" sz="1400" dirty="0" err="1"/>
              <a:t>αίρνει</a:t>
            </a:r>
            <a:r>
              <a:rPr lang="pt-PT" sz="1400" dirty="0"/>
              <a:t> τα υπάρχοντά του. Αυτός ο τύπος εκφοβισμού εκδηλώνεται περισσότερο στην πρωτοβάθμια εκπαίδευση</a:t>
            </a:r>
            <a:r>
              <a:rPr lang="el-GR" sz="1400" dirty="0"/>
              <a:t> και</a:t>
            </a:r>
            <a:r>
              <a:rPr lang="pt-PT" sz="1400" dirty="0"/>
              <a:t> είναι ένας τύπος άμεσης συμπεριφοράς.</a:t>
            </a:r>
            <a:endParaRPr dirty="0"/>
          </a:p>
          <a:p>
            <a:pPr marL="114300" lvl="0" indent="0" algn="l" rtl="0">
              <a:lnSpc>
                <a:spcPct val="80000"/>
              </a:lnSpc>
              <a:spcBef>
                <a:spcPts val="880"/>
              </a:spcBef>
              <a:spcAft>
                <a:spcPts val="0"/>
              </a:spcAft>
              <a:buClr>
                <a:schemeClr val="dk1"/>
              </a:buClr>
              <a:buSzPts val="1400"/>
              <a:buNone/>
            </a:pPr>
            <a:endParaRPr sz="1400" dirty="0"/>
          </a:p>
          <a:p>
            <a:pPr marL="114300" lvl="0" indent="0" algn="l" rtl="0">
              <a:lnSpc>
                <a:spcPct val="80000"/>
              </a:lnSpc>
              <a:spcBef>
                <a:spcPts val="880"/>
              </a:spcBef>
              <a:spcAft>
                <a:spcPts val="0"/>
              </a:spcAft>
              <a:buClr>
                <a:schemeClr val="dk1"/>
              </a:buClr>
              <a:buSzPts val="1400"/>
              <a:buNone/>
            </a:pPr>
            <a:r>
              <a:rPr lang="pt-PT" sz="1400" dirty="0"/>
              <a:t>β) Η λεκτική βία είναι ο πιο συνηθισμένος τύπος και, τα τελευταία χρόνια, νέες τεχνολογίες, όπως τα κινητά τηλέφωνα, έχουν γίνει μέσο για την επίτευξή της. Αποτελείται από προσβολές, κακή γλώσσα, δημόσια περιφρόνηση, επισήμανση σωματικών ελαττωμάτων κ.λπ. Είναι επίσης ένας άμεσος τύπος συμπεριφοράς και ο γρηγορότερος τρόπος για τον επιτιθέμενο να δοκιμάσει την ικανότητά του να αποσταθεροποιήσει το θύμα και να τα ελέγξει.</a:t>
            </a:r>
            <a:endParaRPr dirty="0"/>
          </a:p>
          <a:p>
            <a:pPr marL="0" lvl="0" indent="0" algn="l" rtl="0">
              <a:lnSpc>
                <a:spcPct val="80000"/>
              </a:lnSpc>
              <a:spcBef>
                <a:spcPts val="880"/>
              </a:spcBef>
              <a:spcAft>
                <a:spcPts val="0"/>
              </a:spcAft>
              <a:buClr>
                <a:schemeClr val="dk1"/>
              </a:buClr>
              <a:buSzPts val="1400"/>
              <a:buNone/>
            </a:pPr>
            <a:endParaRPr sz="1400" dirty="0"/>
          </a:p>
        </p:txBody>
      </p:sp>
      <p:pic>
        <p:nvPicPr>
          <p:cNvPr id="156" name="Google Shape;156;p10" descr="10 Steps to Stop Your Child from Hitting Other Kids | Psychology Today"/>
          <p:cNvPicPr preferRelativeResize="0"/>
          <p:nvPr/>
        </p:nvPicPr>
        <p:blipFill rotWithShape="1">
          <a:blip r:embed="rId3">
            <a:alphaModFix/>
          </a:blip>
          <a:srcRect/>
          <a:stretch/>
        </p:blipFill>
        <p:spPr>
          <a:xfrm>
            <a:off x="281379" y="2796591"/>
            <a:ext cx="3071421" cy="20379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dirty="0"/>
              <a:t>ΤΥΠΟΙ </a:t>
            </a:r>
            <a:r>
              <a:rPr lang="el-GR" dirty="0"/>
              <a:t>ΕΚΦΟΒΙΣΜΟΥ</a:t>
            </a:r>
            <a:endParaRPr dirty="0"/>
          </a:p>
        </p:txBody>
      </p:sp>
      <p:sp>
        <p:nvSpPr>
          <p:cNvPr id="162" name="Google Shape;162;p1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0"/>
              </a:spcBef>
              <a:spcAft>
                <a:spcPts val="0"/>
              </a:spcAft>
              <a:buClr>
                <a:schemeClr val="dk1"/>
              </a:buClr>
              <a:buSzPts val="1400"/>
              <a:buNone/>
            </a:pPr>
            <a:r>
              <a:rPr lang="pt-PT" sz="1400" dirty="0"/>
              <a:t>γ) Η ψυχολογική βία βρίσκεται σε όλες τις μορφές κακοποίησης και η ψυχολογική κακοποίηση συνήθως καταλήγει σε φυσική κακοποίηση. Οι ενέργειες δημιουργούνται με σκοπό την επιδείνωση της αυτοεκτίμησης του ατόμου και την ενίσχυση του αισθήματος ανασφάλειας και φόβου. Σε αυτό το πλαίσιο, ο επιτιθέμενος χειραγωγεί το θύμα συναισθηματικά, προσποιούμενος ότι είναι φίλος του, εκβι</a:t>
            </a:r>
            <a:r>
              <a:rPr lang="el-GR" sz="1400" dirty="0" err="1"/>
              <a:t>άζοντάς</a:t>
            </a:r>
            <a:r>
              <a:rPr lang="pt-PT" sz="1400" dirty="0"/>
              <a:t> τ</a:t>
            </a:r>
            <a:r>
              <a:rPr lang="el-GR" sz="1400" dirty="0"/>
              <a:t>ο</a:t>
            </a:r>
            <a:r>
              <a:rPr lang="pt-PT" sz="1400" dirty="0"/>
              <a:t>, εκμεταλλευόμενος τις αδυναμίες του, λέγοντάς του ότι εάν δεν το κάν</a:t>
            </a:r>
            <a:r>
              <a:rPr lang="el-GR" sz="1400" dirty="0"/>
              <a:t>ει</a:t>
            </a:r>
            <a:r>
              <a:rPr lang="pt-PT" sz="1400" dirty="0"/>
              <a:t>, θα </a:t>
            </a:r>
            <a:r>
              <a:rPr lang="el-GR" sz="1400" dirty="0" err="1"/>
              <a:t>μαρτυρίσει</a:t>
            </a:r>
            <a:r>
              <a:rPr lang="pt-PT" sz="1400" dirty="0"/>
              <a:t> κάτι που του έχει εμπιστευτεί. Αυτός ο ψυχολογικός εκφοβισμός κάνει το θύμα να εξαρτάται πάντα συναισθηματικά από τον επιτιθέμενο, καταστρέφοντας την αυτοεκτίμησή του και ενισχύοντας την αίσθηση του φόβου. Η ψυχολογική βία είναι γενικά πιο συχνή μεταξύ των κοριτσιών </a:t>
            </a:r>
            <a:r>
              <a:rPr lang="el-GR" sz="1400" dirty="0"/>
              <a:t>παρά των</a:t>
            </a:r>
            <a:r>
              <a:rPr lang="pt-PT" sz="1400" dirty="0"/>
              <a:t> αγ</a:t>
            </a:r>
            <a:r>
              <a:rPr lang="el-GR" sz="1400" dirty="0"/>
              <a:t>ο</a:t>
            </a:r>
            <a:r>
              <a:rPr lang="pt-PT" sz="1400" dirty="0"/>
              <a:t>ρι</a:t>
            </a:r>
            <a:r>
              <a:rPr lang="el-GR" sz="1400" dirty="0" err="1"/>
              <a:t>ών</a:t>
            </a:r>
            <a:r>
              <a:rPr lang="pt-PT" sz="1400" dirty="0"/>
              <a:t>. Σε πολλές περιπτώσεις, χρησιμοποιείται για να αναγκ</a:t>
            </a:r>
            <a:r>
              <a:rPr lang="el-GR" sz="1400" dirty="0"/>
              <a:t>α</a:t>
            </a:r>
            <a:r>
              <a:rPr lang="pt-PT" sz="1400" dirty="0"/>
              <a:t>σ</a:t>
            </a:r>
            <a:r>
              <a:rPr lang="el-GR" sz="1400" dirty="0"/>
              <a:t>τ</a:t>
            </a:r>
            <a:r>
              <a:rPr lang="pt-PT" sz="1400" dirty="0"/>
              <a:t>ε</a:t>
            </a:r>
            <a:r>
              <a:rPr lang="el-GR" sz="1400" dirty="0"/>
              <a:t>ί</a:t>
            </a:r>
            <a:r>
              <a:rPr lang="pt-PT" sz="1400" dirty="0"/>
              <a:t> το θύμα να κάνει τη δουλειά του κακοποιητή, να ζητήσει</a:t>
            </a:r>
            <a:r>
              <a:rPr lang="el-GR" sz="1400" dirty="0"/>
              <a:t>, ο </a:t>
            </a:r>
            <a:r>
              <a:rPr lang="el-GR" sz="1400" dirty="0" err="1"/>
              <a:t>κακοποιητής</a:t>
            </a:r>
            <a:r>
              <a:rPr lang="el-GR" sz="1400" dirty="0"/>
              <a:t>,</a:t>
            </a:r>
            <a:r>
              <a:rPr lang="pt-PT" sz="1400" dirty="0"/>
              <a:t> δώρα από </a:t>
            </a:r>
            <a:r>
              <a:rPr lang="el-GR" sz="1400" dirty="0"/>
              <a:t>το θύμα</a:t>
            </a:r>
            <a:r>
              <a:rPr lang="pt-PT" sz="1400" dirty="0"/>
              <a:t>, να </a:t>
            </a:r>
            <a:r>
              <a:rPr lang="el-GR" sz="1400" dirty="0"/>
              <a:t>απαιτεί</a:t>
            </a:r>
            <a:r>
              <a:rPr lang="pt-PT" sz="1400" dirty="0"/>
              <a:t> χρήματα από αυτ</a:t>
            </a:r>
            <a:r>
              <a:rPr lang="el-GR" sz="1400" dirty="0"/>
              <a:t>ό</a:t>
            </a:r>
            <a:r>
              <a:rPr lang="pt-PT" sz="1400" dirty="0"/>
              <a:t> ή να το κάν</a:t>
            </a:r>
            <a:r>
              <a:rPr lang="el-GR" sz="1400" dirty="0"/>
              <a:t>ει</a:t>
            </a:r>
            <a:r>
              <a:rPr lang="pt-PT" sz="1400" dirty="0"/>
              <a:t> να αισθάν</a:t>
            </a:r>
            <a:r>
              <a:rPr lang="el-GR" sz="1400" dirty="0"/>
              <a:t>ε</a:t>
            </a:r>
            <a:r>
              <a:rPr lang="pt-PT" sz="1400" dirty="0"/>
              <a:t>ται ένοχο όταν το χρειάζεται ο κακοποιός. Είναι ένα είδος έμμεσης συμπεριφοράς.</a:t>
            </a:r>
            <a:endParaRPr dirty="0"/>
          </a:p>
          <a:p>
            <a:pPr marL="114300" lvl="0" indent="0" algn="l" rtl="0">
              <a:lnSpc>
                <a:spcPct val="80000"/>
              </a:lnSpc>
              <a:spcBef>
                <a:spcPts val="880"/>
              </a:spcBef>
              <a:spcAft>
                <a:spcPts val="0"/>
              </a:spcAft>
              <a:buClr>
                <a:schemeClr val="dk1"/>
              </a:buClr>
              <a:buSzPts val="1400"/>
              <a:buNone/>
            </a:pPr>
            <a:endParaRPr sz="1400" dirty="0"/>
          </a:p>
          <a:p>
            <a:pPr marL="114300" lvl="0" indent="0" algn="l" rtl="0">
              <a:lnSpc>
                <a:spcPct val="80000"/>
              </a:lnSpc>
              <a:spcBef>
                <a:spcPts val="880"/>
              </a:spcBef>
              <a:spcAft>
                <a:spcPts val="0"/>
              </a:spcAft>
              <a:buClr>
                <a:schemeClr val="dk1"/>
              </a:buClr>
              <a:buSzPts val="1400"/>
              <a:buNone/>
            </a:pPr>
            <a:r>
              <a:rPr lang="pt-PT" sz="1400" dirty="0"/>
              <a:t>δ) Η κοινωνική βία επιθυμεί να απομακρύνει το θύμα από την υπόλοιπη ομάδα και από </a:t>
            </a:r>
            <a:r>
              <a:rPr lang="el-GR" sz="1400" dirty="0"/>
              <a:t>συμμαθητές</a:t>
            </a:r>
            <a:r>
              <a:rPr lang="pt-PT" sz="1400" dirty="0"/>
              <a:t>. Συνήθως γίνεται μέσω σχολιασμού, λεκτικής κακοποίησης, προσβολών, απειλών, επιθέσεων, αγνοώντας το θύμα και ακολουθώντας το σπίτι από το σχολείο, μεταχειρίζοντάς τα ως σκλάβους κ.λπ. Μπορεί να είναι φυλετική, θρησκευτική ή ακόμη και σεξιστική βία. Για παράδειγμα, σε παιχνίδια ή ανδρικές δραστηριότητες, τα κορίτσια αφαιρούνται όταν πρόκειται για συμμετοχή. Είναι επίσης έμμεση συμπεριφορά.</a:t>
            </a:r>
            <a:endParaRPr dirty="0"/>
          </a:p>
          <a:p>
            <a:pPr marL="0" lvl="0" indent="0" algn="l" rtl="0">
              <a:lnSpc>
                <a:spcPct val="80000"/>
              </a:lnSpc>
              <a:spcBef>
                <a:spcPts val="880"/>
              </a:spcBef>
              <a:spcAft>
                <a:spcPts val="0"/>
              </a:spcAft>
              <a:buClr>
                <a:schemeClr val="dk1"/>
              </a:buClr>
              <a:buSzPts val="1400"/>
              <a:buNone/>
            </a:pPr>
            <a:endParaRPr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dirty="0"/>
              <a:t>ΤΥΠΟΙ </a:t>
            </a:r>
            <a:r>
              <a:rPr lang="el-GR" dirty="0"/>
              <a:t>ΕΚΦΟΒΙΣΜΟΥ</a:t>
            </a:r>
            <a:endParaRPr dirty="0"/>
          </a:p>
        </p:txBody>
      </p:sp>
      <p:sp>
        <p:nvSpPr>
          <p:cNvPr id="168" name="Google Shape;168;p12"/>
          <p:cNvSpPr txBox="1">
            <a:spLocks noGrp="1"/>
          </p:cNvSpPr>
          <p:nvPr>
            <p:ph type="body" idx="1"/>
          </p:nvPr>
        </p:nvSpPr>
        <p:spPr>
          <a:xfrm>
            <a:off x="457200" y="1752600"/>
            <a:ext cx="4618856" cy="4373563"/>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80000"/>
              </a:lnSpc>
              <a:spcBef>
                <a:spcPts val="0"/>
              </a:spcBef>
              <a:spcAft>
                <a:spcPts val="0"/>
              </a:spcAft>
              <a:buClr>
                <a:schemeClr val="dk1"/>
              </a:buClr>
              <a:buSzPts val="1400"/>
              <a:buNone/>
            </a:pPr>
            <a:r>
              <a:rPr lang="pt-PT" sz="1400" dirty="0"/>
              <a:t>ε) Ο σεξουαλικός εκφοβισμός περιλαμβάνει φυσική επαφή με κορίτσια ή αγόρια χωρίς τη συγκατάθεσή τους, άσεμνες χειρονομίες, αιτήματα για σεξουαλική εύνοια, υπερβολικές σχέσεις με έναν σύντροφο εάν ο σύντροφος δεν το θέλει, διαδηλώσεις σεξουαλικής πρόθεσης ή σεξουαλικά μηνύματα που υποδηλώνουν ότι το θύμα ενήργησε με την πρόθεση να τους αποπλανήσε</a:t>
            </a:r>
            <a:r>
              <a:rPr lang="el-GR" sz="1400" dirty="0"/>
              <a:t>ι</a:t>
            </a:r>
            <a:r>
              <a:rPr lang="pt-PT" sz="1400" dirty="0"/>
              <a:t> και να μην τους σ</a:t>
            </a:r>
            <a:r>
              <a:rPr lang="el-GR" sz="1400" dirty="0" err="1"/>
              <a:t>ρβαστεί</a:t>
            </a:r>
            <a:r>
              <a:rPr lang="pt-PT" sz="1400" dirty="0"/>
              <a:t>. Είναι ένας τύπος συμπεριφοράς που μπορεί να είναι άμεση ή έμμεση, προφανώς κατάχρηση εξουσίας.</a:t>
            </a:r>
            <a:endParaRPr dirty="0"/>
          </a:p>
          <a:p>
            <a:pPr marL="114300" lvl="0" indent="0" algn="l" rtl="0">
              <a:lnSpc>
                <a:spcPct val="80000"/>
              </a:lnSpc>
              <a:spcBef>
                <a:spcPts val="880"/>
              </a:spcBef>
              <a:spcAft>
                <a:spcPts val="0"/>
              </a:spcAft>
              <a:buClr>
                <a:schemeClr val="dk1"/>
              </a:buClr>
              <a:buSzPts val="1400"/>
              <a:buNone/>
            </a:pPr>
            <a:endParaRPr sz="1400" dirty="0"/>
          </a:p>
          <a:p>
            <a:pPr marL="114300" lvl="0" indent="0" algn="l" rtl="0">
              <a:lnSpc>
                <a:spcPct val="80000"/>
              </a:lnSpc>
              <a:spcBef>
                <a:spcPts val="880"/>
              </a:spcBef>
              <a:spcAft>
                <a:spcPts val="0"/>
              </a:spcAft>
              <a:buClr>
                <a:schemeClr val="dk1"/>
              </a:buClr>
              <a:buSzPts val="1400"/>
              <a:buNone/>
            </a:pPr>
            <a:r>
              <a:rPr lang="pt-PT" sz="1400" dirty="0"/>
              <a:t>στ) Ο εκφοβισμός στον κυβερνοχώρο έχει οριστεί ως οποιαδήποτε συμπεριφορά που εκτελείται μέσω ηλεκτρονικών ή ψηφιακών μέσων από άτομα ή ομάδες που μεταδίδουν επανειλημμένα εχθρικά ή επιθετικά μηνύματα με σκοπό να προκαλέσουν βλάβη ή δυσφορία σε άλλους. Πρόσφατες μελέτες δείχνουν ότι συμβαίνει μέσω κινητών τηλεφώνων (μηνύματα κειμένου, τηλεφωνικές κλήσεις) ή μέσω Διαδικτύου (email, φωτογραφίες ή βίντεο κλιπ). Ο εκφοβισμός στον κυβερνοχώρο φαίνεται να είναι μια ανώνυμη και ατομικιστική δραστηριότητα, ενώ το πιο συνηθισμένο είναι αστείο, προσβλητικό.</a:t>
            </a:r>
            <a:endParaRPr dirty="0"/>
          </a:p>
          <a:p>
            <a:pPr marL="0" lvl="0" indent="0" algn="l" rtl="0">
              <a:lnSpc>
                <a:spcPct val="80000"/>
              </a:lnSpc>
              <a:spcBef>
                <a:spcPts val="880"/>
              </a:spcBef>
              <a:spcAft>
                <a:spcPts val="0"/>
              </a:spcAft>
              <a:buClr>
                <a:schemeClr val="dk1"/>
              </a:buClr>
              <a:buSzPts val="1400"/>
              <a:buNone/>
            </a:pPr>
            <a:endParaRPr sz="1400" dirty="0"/>
          </a:p>
        </p:txBody>
      </p:sp>
      <p:pic>
        <p:nvPicPr>
          <p:cNvPr id="169" name="Google Shape;169;p12" descr="As várias formas de Cyberbullying | Internet Segura"/>
          <p:cNvPicPr preferRelativeResize="0"/>
          <p:nvPr/>
        </p:nvPicPr>
        <p:blipFill rotWithShape="1">
          <a:blip r:embed="rId3">
            <a:alphaModFix/>
          </a:blip>
          <a:srcRect/>
          <a:stretch/>
        </p:blipFill>
        <p:spPr>
          <a:xfrm>
            <a:off x="5148064" y="3717032"/>
            <a:ext cx="3753798" cy="20848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dirty="0"/>
              <a:t>ΑΙΤΙΕΣ </a:t>
            </a:r>
            <a:r>
              <a:rPr lang="el-GR" dirty="0"/>
              <a:t>ΕΚΦΟΒΙΣΜΟΥ</a:t>
            </a:r>
            <a:endParaRPr dirty="0"/>
          </a:p>
        </p:txBody>
      </p:sp>
      <p:sp>
        <p:nvSpPr>
          <p:cNvPr id="175" name="Google Shape;175;p13"/>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0"/>
              </a:spcBef>
              <a:spcAft>
                <a:spcPts val="0"/>
              </a:spcAft>
              <a:buClr>
                <a:schemeClr val="dk1"/>
              </a:buClr>
              <a:buSzPts val="1700"/>
              <a:buNone/>
            </a:pPr>
            <a:r>
              <a:rPr lang="pt-PT" sz="1700" dirty="0"/>
              <a:t>Σύμφωνα με ορισμένους ερευνητές, ο εντοπισμός των αιτίων του εκφοβισμού είναι μια πολύπλοκη </a:t>
            </a:r>
            <a:r>
              <a:rPr lang="el-GR" sz="1700" dirty="0"/>
              <a:t>εργασία</a:t>
            </a:r>
            <a:r>
              <a:rPr lang="pt-PT" sz="1700" dirty="0"/>
              <a:t>. Δεν υπάρχει κατάλογος αιτιών που μπορούν να εφαρμοστούν σε μια έρευνα, επειδή κάθε περίπτωση είναι μοναδική και οι αιτίες της θα είναι συγκεκριμένες. Επιπλέον, θα ήταν λάθος να αποδίδουμε μόνο μία αιτία σε μια κατάσταση εκφοβισμού, διότι διάφοροι παράγοντες ενδέχεται να είχαν επιρροή στην υπόθεση.</a:t>
            </a:r>
            <a:endParaRPr dirty="0"/>
          </a:p>
          <a:p>
            <a:pPr marL="114300" lvl="0" indent="0" algn="l" rtl="0">
              <a:lnSpc>
                <a:spcPct val="80000"/>
              </a:lnSpc>
              <a:spcBef>
                <a:spcPts val="940"/>
              </a:spcBef>
              <a:spcAft>
                <a:spcPts val="0"/>
              </a:spcAft>
              <a:buClr>
                <a:schemeClr val="dk1"/>
              </a:buClr>
              <a:buSzPts val="1700"/>
              <a:buNone/>
            </a:pPr>
            <a:r>
              <a:rPr lang="pt-PT" sz="1700" dirty="0"/>
              <a:t>Οι ψυχολογικοί παράγοντες φαίνεται να είναι σχετικοί. Τα θύματα και οι δράστες δείχνουν χαμηλή αυτοεκτίμηση και κακή επιρροή στις διαπροσωπικές σχέσεις με τους συνομηλίκους τους. Τα θύματα συνήθως δεν έχουν φίλους, έχουν μια εύθραυστη φυσική εμφάνιση σε σχέση με τους συνομηλίκους τους και συνήθως προστατεύονται ιδιαίτερα από τους γονείς τους. Γενικά, οι γονείς των επιτιθέμενων και των θυμάτων δεν γνωρίζουν την κατάσταση, καθιστώντας την ακόμη πιο διφορούμενη.</a:t>
            </a:r>
            <a:endParaRPr dirty="0"/>
          </a:p>
          <a:p>
            <a:pPr marL="114300" lvl="0" indent="0" algn="l" rtl="0">
              <a:lnSpc>
                <a:spcPct val="80000"/>
              </a:lnSpc>
              <a:spcBef>
                <a:spcPts val="940"/>
              </a:spcBef>
              <a:spcAft>
                <a:spcPts val="0"/>
              </a:spcAft>
              <a:buClr>
                <a:schemeClr val="dk1"/>
              </a:buClr>
              <a:buSzPts val="1700"/>
              <a:buNone/>
            </a:pPr>
            <a:r>
              <a:rPr lang="pt-PT" sz="1700" dirty="0"/>
              <a:t>Η σχολική βία που σχετίζεται με οργανωμένες ομάδες ή συμμορίες φαίνεται να σχετίζεται με οικονομικούς, κοινωνικούς και εθνοτικούς παράγοντες, όπως σπασμένες οικογένειες, ρατσισμό, φτώχεια και άλλα είδη συστηματικών διακρίσεων. </a:t>
            </a:r>
            <a:endParaRPr dirty="0"/>
          </a:p>
          <a:p>
            <a:pPr marL="0" lvl="0" indent="0" algn="l" rtl="0">
              <a:lnSpc>
                <a:spcPct val="80000"/>
              </a:lnSpc>
              <a:spcBef>
                <a:spcPts val="940"/>
              </a:spcBef>
              <a:spcAft>
                <a:spcPts val="0"/>
              </a:spcAft>
              <a:buClr>
                <a:schemeClr val="dk1"/>
              </a:buClr>
              <a:buSzPts val="1700"/>
              <a:buNone/>
            </a:pPr>
            <a:endParaRPr sz="17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dirty="0"/>
              <a:t>ΕΠΙΠΤΩΣΕΙΣ ΤΟΥ </a:t>
            </a:r>
            <a:r>
              <a:rPr lang="el-GR" dirty="0"/>
              <a:t>ΕΚΦΟΒΙΣΜΟΥ</a:t>
            </a:r>
            <a:endParaRPr dirty="0"/>
          </a:p>
        </p:txBody>
      </p:sp>
      <p:sp>
        <p:nvSpPr>
          <p:cNvPr id="181" name="Google Shape;181;p1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fontScale="92500"/>
          </a:bodyPr>
          <a:lstStyle/>
          <a:p>
            <a:pPr marL="114300" lvl="0" indent="0" algn="l" rtl="0">
              <a:spcBef>
                <a:spcPts val="0"/>
              </a:spcBef>
              <a:spcAft>
                <a:spcPts val="0"/>
              </a:spcAft>
              <a:buClr>
                <a:schemeClr val="dk1"/>
              </a:buClr>
              <a:buSzPts val="1850"/>
              <a:buNone/>
            </a:pPr>
            <a:r>
              <a:rPr lang="pt-PT" sz="1850" dirty="0"/>
              <a:t>Όπως και τα αίτια, οι συνέπειες του εκφοβισμού μπορούν να ποικίλουν και εξαρτώνται από την εν λόγω περίπτωση. Συνήθως, ο φόβος του θύματος να μιλήσει την οδηγεί να αναπτύξει προβλήματα όπως η κατάθλιψη και η χαμηλή αυτοεκτίμηση. Αυτά τα αποτελέσματα δεν είναι πάντα ορατά, κυρίως επειδή δεν εκδηλώνονται </a:t>
            </a:r>
            <a:r>
              <a:rPr lang="el-GR" sz="1850" dirty="0"/>
              <a:t>σωματικά</a:t>
            </a:r>
            <a:r>
              <a:rPr lang="pt-PT" sz="1850" dirty="0"/>
              <a:t>. Σε άλλες περιπτώσεις, το ίδιο το θύμα προσπαθεί να κρύψει τα αποτελέσματά του από φόβο, καλύπτοντας ακόμη και τα πιο ορατά, όπως τραυματισμούς.</a:t>
            </a:r>
            <a:endParaRPr dirty="0"/>
          </a:p>
          <a:p>
            <a:pPr marL="114300" lvl="0" indent="0" algn="l" rtl="0">
              <a:spcBef>
                <a:spcPts val="970"/>
              </a:spcBef>
              <a:spcAft>
                <a:spcPts val="0"/>
              </a:spcAft>
              <a:buClr>
                <a:schemeClr val="dk1"/>
              </a:buClr>
              <a:buSzPts val="1850"/>
              <a:buNone/>
            </a:pPr>
            <a:r>
              <a:rPr lang="pt-PT" sz="1850" dirty="0"/>
              <a:t>Γενικά, αυτή η αρνητική δράση, εσκεμμένη και συνεχιζόμενη, δημιουργεί αρνητικά αποτελέσματα στα θύματα όπως: κατάθλιψη, άγχος, χαμηλή αυτοεκτίμηση, δυσκολίες στην αλληλεπίδραση στο σχολικό περιβάλλον και δυσκολίες στην κανονική ανάπτυξη της μάθησης.</a:t>
            </a:r>
            <a:endParaRPr dirty="0"/>
          </a:p>
          <a:p>
            <a:pPr marL="114300" lvl="0" indent="0" algn="l" rtl="0">
              <a:spcBef>
                <a:spcPts val="970"/>
              </a:spcBef>
              <a:spcAft>
                <a:spcPts val="0"/>
              </a:spcAft>
              <a:buClr>
                <a:schemeClr val="dk1"/>
              </a:buClr>
              <a:buSzPts val="1850"/>
              <a:buNone/>
            </a:pPr>
            <a:endParaRPr sz="1850" dirty="0"/>
          </a:p>
          <a:p>
            <a:pPr marL="114300" lvl="0" indent="0" algn="ctr" rtl="0">
              <a:spcBef>
                <a:spcPts val="970"/>
              </a:spcBef>
              <a:spcAft>
                <a:spcPts val="0"/>
              </a:spcAft>
              <a:buClr>
                <a:schemeClr val="dk1"/>
              </a:buClr>
              <a:buSzPts val="1850"/>
              <a:buNone/>
            </a:pPr>
            <a:r>
              <a:rPr lang="pt-PT" sz="1850" dirty="0"/>
              <a:t>Παρακολούθηση: Βίντεο 1</a:t>
            </a:r>
            <a:endParaRPr sz="1850" dirty="0"/>
          </a:p>
          <a:p>
            <a:pPr marL="0" lvl="0" indent="0" algn="l" rtl="0">
              <a:spcBef>
                <a:spcPts val="970"/>
              </a:spcBef>
              <a:spcAft>
                <a:spcPts val="0"/>
              </a:spcAft>
              <a:buClr>
                <a:schemeClr val="dk1"/>
              </a:buClr>
              <a:buSzPts val="1850"/>
              <a:buNone/>
            </a:pPr>
            <a:endParaRPr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120770" y="336430"/>
            <a:ext cx="6780363" cy="1187888"/>
          </a:xfrm>
          <a:prstGeom prst="rect">
            <a:avLst/>
          </a:prstGeom>
          <a:noFill/>
          <a:ln>
            <a:noFill/>
          </a:ln>
        </p:spPr>
        <p:txBody>
          <a:bodyPr spcFirstLastPara="1" wrap="square" lIns="91425" tIns="45700" rIns="91425" bIns="45700" anchor="b" anchorCtr="0">
            <a:normAutofit fontScale="90000"/>
          </a:bodyPr>
          <a:lstStyle/>
          <a:p>
            <a:pPr lvl="0"/>
            <a:r>
              <a:rPr lang="pt-PT" dirty="0"/>
              <a:t>ΣΧΕΣΕΙΣ </a:t>
            </a:r>
            <a:r>
              <a:rPr lang="el-GR" dirty="0"/>
              <a:t>ΜΕΤΑΞΥ ΣΥΜΟΗΛΙΚΩΝ</a:t>
            </a:r>
            <a:r>
              <a:rPr lang="pt-PT" dirty="0"/>
              <a:t> - ΣΗΜΑΣΙΑ</a:t>
            </a:r>
            <a:endParaRPr dirty="0"/>
          </a:p>
        </p:txBody>
      </p:sp>
      <p:sp>
        <p:nvSpPr>
          <p:cNvPr id="115" name="Google Shape;115;p3"/>
          <p:cNvSpPr txBox="1">
            <a:spLocks noGrp="1"/>
          </p:cNvSpPr>
          <p:nvPr>
            <p:ph type="body" idx="1"/>
          </p:nvPr>
        </p:nvSpPr>
        <p:spPr>
          <a:xfrm>
            <a:off x="457199" y="1752600"/>
            <a:ext cx="7910423" cy="4768970"/>
          </a:xfrm>
          <a:prstGeom prst="rect">
            <a:avLst/>
          </a:prstGeom>
          <a:noFill/>
          <a:ln>
            <a:noFill/>
          </a:ln>
        </p:spPr>
        <p:txBody>
          <a:bodyPr spcFirstLastPara="1" wrap="square" lIns="91425" tIns="45700" rIns="91425" bIns="45700" anchor="t" anchorCtr="0">
            <a:normAutofit fontScale="92500" lnSpcReduction="10000"/>
          </a:bodyPr>
          <a:lstStyle/>
          <a:p>
            <a:pPr marL="457200" lvl="0" indent="-401320" algn="l" rtl="0">
              <a:lnSpc>
                <a:spcPct val="80000"/>
              </a:lnSpc>
              <a:spcBef>
                <a:spcPts val="0"/>
              </a:spcBef>
              <a:spcAft>
                <a:spcPts val="0"/>
              </a:spcAft>
              <a:buClr>
                <a:schemeClr val="dk1"/>
              </a:buClr>
              <a:buSzPts val="2720"/>
              <a:buChar char="•"/>
            </a:pPr>
            <a:r>
              <a:rPr lang="pt-PT" sz="2590" b="0" dirty="0">
                <a:latin typeface="Calibri"/>
                <a:ea typeface="Calibri"/>
                <a:cs typeface="Calibri"/>
                <a:sym typeface="Calibri"/>
              </a:rPr>
              <a:t>Οι συνομηλίκοι παίζουν ρόλο στην κοινωνική ανάπτυξη και τη μάθηση που σχετίζ</a:t>
            </a:r>
            <a:r>
              <a:rPr lang="el-GR" sz="2590" b="0" dirty="0">
                <a:latin typeface="Calibri"/>
                <a:ea typeface="Calibri"/>
                <a:cs typeface="Calibri"/>
                <a:sym typeface="Calibri"/>
              </a:rPr>
              <a:t>ετ</a:t>
            </a:r>
            <a:r>
              <a:rPr lang="pt-PT" sz="2590" b="0" dirty="0">
                <a:latin typeface="Calibri"/>
                <a:ea typeface="Calibri"/>
                <a:cs typeface="Calibri"/>
                <a:sym typeface="Calibri"/>
              </a:rPr>
              <a:t>ται με την ενσυναίσθηση, τη φροντίδα, την κοινωνική ευθύνη, τη διαπραγμάτευση, την πειθώ, τη συνεργασία, τον συμβιβασμό, τον συναισθηματικό έλεγχο, την επίλυση συγκρούσεων και πολλά άλλα.</a:t>
            </a:r>
            <a:endParaRPr dirty="0"/>
          </a:p>
          <a:p>
            <a:pPr marL="457200" lvl="0" indent="-401320" algn="l" rtl="0">
              <a:lnSpc>
                <a:spcPct val="80000"/>
              </a:lnSpc>
              <a:spcBef>
                <a:spcPts val="0"/>
              </a:spcBef>
              <a:spcAft>
                <a:spcPts val="0"/>
              </a:spcAft>
              <a:buClr>
                <a:schemeClr val="dk1"/>
              </a:buClr>
              <a:buSzPts val="2720"/>
              <a:buChar char="•"/>
            </a:pPr>
            <a:r>
              <a:rPr lang="pt-PT" sz="2590" b="0" dirty="0">
                <a:latin typeface="Calibri"/>
                <a:ea typeface="Calibri"/>
                <a:cs typeface="Calibri"/>
                <a:sym typeface="Calibri"/>
              </a:rPr>
              <a:t>Οι συμμαθητές παρέχουν επίσης κοινωνική και συναισθηματική υποστήριξη και είναι </a:t>
            </a:r>
            <a:r>
              <a:rPr lang="el-GR" sz="2590" b="0" dirty="0">
                <a:latin typeface="Calibri"/>
                <a:ea typeface="Calibri"/>
                <a:cs typeface="Calibri"/>
                <a:sym typeface="Calibri"/>
              </a:rPr>
              <a:t>παράγοντες</a:t>
            </a:r>
            <a:r>
              <a:rPr lang="pt-PT" sz="2590" b="0" dirty="0">
                <a:latin typeface="Calibri"/>
                <a:ea typeface="Calibri"/>
                <a:cs typeface="Calibri"/>
                <a:sym typeface="Calibri"/>
              </a:rPr>
              <a:t> κοινωνικοποίησης που </a:t>
            </a:r>
            <a:r>
              <a:rPr lang="el-GR" sz="2590" b="0" dirty="0">
                <a:latin typeface="Calibri"/>
                <a:ea typeface="Calibri"/>
                <a:cs typeface="Calibri"/>
                <a:sym typeface="Calibri"/>
              </a:rPr>
              <a:t>μοντελοποιούν</a:t>
            </a:r>
            <a:r>
              <a:rPr lang="pt-PT" sz="2590" b="0" dirty="0">
                <a:latin typeface="Calibri"/>
                <a:ea typeface="Calibri"/>
                <a:cs typeface="Calibri"/>
                <a:sym typeface="Calibri"/>
              </a:rPr>
              <a:t> και διαμορφώνουν τις συμπεριφορές και τις πεποιθήσεις των άλλων και σταθεροποιούν τις δικές τους. Ο αντίκτυπος των συνομηλίκων ξεκινά με την πρώιμη μάθηση.</a:t>
            </a:r>
            <a:endParaRPr dirty="0"/>
          </a:p>
          <a:p>
            <a:pPr marL="457200" lvl="0" indent="-401320" algn="l" rtl="0">
              <a:lnSpc>
                <a:spcPct val="80000"/>
              </a:lnSpc>
              <a:spcBef>
                <a:spcPts val="0"/>
              </a:spcBef>
              <a:spcAft>
                <a:spcPts val="0"/>
              </a:spcAft>
              <a:buClr>
                <a:schemeClr val="dk1"/>
              </a:buClr>
              <a:buSzPts val="2720"/>
              <a:buChar char="•"/>
            </a:pPr>
            <a:r>
              <a:rPr lang="pt-PT" sz="2590" b="0" dirty="0">
                <a:latin typeface="Calibri"/>
                <a:ea typeface="Calibri"/>
                <a:cs typeface="Calibri"/>
                <a:sym typeface="Calibri"/>
              </a:rPr>
              <a:t>Οι σχέσεις </a:t>
            </a:r>
            <a:r>
              <a:rPr lang="el-GR" sz="2590" b="0" dirty="0">
                <a:latin typeface="Calibri"/>
                <a:ea typeface="Calibri"/>
                <a:cs typeface="Calibri"/>
                <a:sym typeface="Calibri"/>
              </a:rPr>
              <a:t>με συνομήλικους </a:t>
            </a:r>
            <a:r>
              <a:rPr lang="pt-PT" sz="2590" b="0" dirty="0">
                <a:latin typeface="Calibri"/>
                <a:ea typeface="Calibri"/>
                <a:cs typeface="Calibri"/>
                <a:sym typeface="Calibri"/>
              </a:rPr>
              <a:t>στο σχολείο μπορούν να διευκολύνουν ή να αποτελέσουν εμπόδιο στη μάθηση και τη διδασκαλία. </a:t>
            </a:r>
            <a:r>
              <a:rPr lang="el-GR" sz="2590" b="0" dirty="0">
                <a:latin typeface="Calibri"/>
                <a:ea typeface="Calibri"/>
                <a:cs typeface="Calibri"/>
                <a:sym typeface="Calibri"/>
              </a:rPr>
              <a:t>Μ</a:t>
            </a:r>
            <a:r>
              <a:rPr lang="pt-PT" sz="2590" b="0" dirty="0">
                <a:latin typeface="Calibri"/>
                <a:ea typeface="Calibri"/>
                <a:cs typeface="Calibri"/>
                <a:sym typeface="Calibri"/>
              </a:rPr>
              <a:t>πορούν επίσης να λειτουργήσουν ως βοηθητικές παρεμβάσεις. Τα σχολεία διαδραματίζουν παθητικό και ενεργό ρόλο.</a:t>
            </a:r>
            <a:endParaRPr dirty="0"/>
          </a:p>
          <a:p>
            <a:pPr marL="0" lvl="0" indent="0" algn="l" rtl="0">
              <a:spcBef>
                <a:spcPts val="370"/>
              </a:spcBef>
              <a:spcAft>
                <a:spcPts val="0"/>
              </a:spcAft>
              <a:buClr>
                <a:schemeClr val="dk1"/>
              </a:buClr>
              <a:buSzPts val="1850"/>
              <a:buNone/>
            </a:pPr>
            <a:endParaRPr sz="1850" dirty="0"/>
          </a:p>
          <a:p>
            <a:pPr marL="0" lvl="0" indent="0" algn="l" rtl="0">
              <a:spcBef>
                <a:spcPts val="970"/>
              </a:spcBef>
              <a:spcAft>
                <a:spcPts val="0"/>
              </a:spcAft>
              <a:buClr>
                <a:schemeClr val="dk1"/>
              </a:buClr>
              <a:buSzPts val="1850"/>
              <a:buNone/>
            </a:pPr>
            <a:endParaRPr sz="1850" dirty="0"/>
          </a:p>
          <a:p>
            <a:pPr marL="0" lvl="0" indent="0" algn="l" rtl="0">
              <a:spcBef>
                <a:spcPts val="970"/>
              </a:spcBef>
              <a:spcAft>
                <a:spcPts val="0"/>
              </a:spcAft>
              <a:buClr>
                <a:schemeClr val="dk1"/>
              </a:buClr>
              <a:buSzPts val="1850"/>
              <a:buNone/>
            </a:pPr>
            <a:endParaRPr sz="1850" dirty="0"/>
          </a:p>
          <a:p>
            <a:pPr marL="0" lvl="0" indent="0" algn="l" rtl="0">
              <a:spcBef>
                <a:spcPts val="970"/>
              </a:spcBef>
              <a:spcAft>
                <a:spcPts val="0"/>
              </a:spcAft>
              <a:buClr>
                <a:schemeClr val="dk1"/>
              </a:buClr>
              <a:buSzPts val="1850"/>
              <a:buNone/>
            </a:pPr>
            <a:endParaRPr sz="18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ΤΥΠΟΙ ΣΥΜΜΕΤΕΧΟΝΤΩΝ</a:t>
            </a:r>
            <a:endParaRPr/>
          </a:p>
        </p:txBody>
      </p:sp>
      <p:sp>
        <p:nvSpPr>
          <p:cNvPr id="187" name="Google Shape;187;p15"/>
          <p:cNvSpPr txBox="1">
            <a:spLocks noGrp="1"/>
          </p:cNvSpPr>
          <p:nvPr>
            <p:ph type="body" idx="1"/>
          </p:nvPr>
        </p:nvSpPr>
        <p:spPr>
          <a:xfrm>
            <a:off x="457199" y="1752601"/>
            <a:ext cx="8203721" cy="2396479"/>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0"/>
              </a:spcBef>
              <a:spcAft>
                <a:spcPts val="0"/>
              </a:spcAft>
              <a:buClr>
                <a:schemeClr val="dk1"/>
              </a:buClr>
              <a:buSzPts val="1400"/>
              <a:buNone/>
            </a:pPr>
            <a:r>
              <a:rPr lang="pt-PT" sz="1400" dirty="0"/>
              <a:t>Σε ένα επεισόδιο εκφοβισμού υπάρχει πάντα ένα θύμα και ένας </a:t>
            </a:r>
            <a:r>
              <a:rPr lang="el-GR" sz="1400" dirty="0"/>
              <a:t>θύτης</a:t>
            </a:r>
            <a:r>
              <a:rPr lang="pt-PT" sz="1400" dirty="0"/>
              <a:t>. Ωστόσο, μπορεί να υπάρχουν άλλοι συμμετέχοντες ή το θύμα και / ή ο επιτιθέμενος μπορεί να είναι ομάδα.</a:t>
            </a:r>
            <a:endParaRPr dirty="0"/>
          </a:p>
          <a:p>
            <a:pPr marL="114300" lvl="0" indent="0" algn="l" rtl="0">
              <a:lnSpc>
                <a:spcPct val="80000"/>
              </a:lnSpc>
              <a:spcBef>
                <a:spcPts val="880"/>
              </a:spcBef>
              <a:spcAft>
                <a:spcPts val="0"/>
              </a:spcAft>
              <a:buClr>
                <a:schemeClr val="dk1"/>
              </a:buClr>
              <a:buSzPts val="1400"/>
              <a:buNone/>
            </a:pPr>
            <a:r>
              <a:rPr lang="pt-PT" sz="1400" dirty="0"/>
              <a:t>Μπορούν να διακριθούν δύο τύποι θυμάτων: α) τα προκλητικά θύματα, τα οποία προκαλούν εν μέρει τον εκφοβισμό · και β) τα κλασικά θύματα, τα οποία δέχονται επίθεση χωρίς να έχουν προκαλέσει.</a:t>
            </a:r>
            <a:endParaRPr dirty="0"/>
          </a:p>
          <a:p>
            <a:pPr marL="114300" lvl="0" indent="0" algn="l" rtl="0">
              <a:lnSpc>
                <a:spcPct val="80000"/>
              </a:lnSpc>
              <a:spcBef>
                <a:spcPts val="880"/>
              </a:spcBef>
              <a:spcAft>
                <a:spcPts val="0"/>
              </a:spcAft>
              <a:buClr>
                <a:schemeClr val="dk1"/>
              </a:buClr>
              <a:buSzPts val="1400"/>
              <a:buNone/>
            </a:pPr>
            <a:r>
              <a:rPr lang="pt-PT" sz="1400" dirty="0"/>
              <a:t>Και οι ακόλουθοι συμμετέχοντες μπορούν να διακριθούν: α) εκφοβιστές-</a:t>
            </a:r>
            <a:r>
              <a:rPr lang="el-GR" sz="1400" dirty="0"/>
              <a:t>αρχηγοί</a:t>
            </a:r>
            <a:r>
              <a:rPr lang="pt-PT" sz="1400" dirty="0"/>
              <a:t>, δηλαδή, παραβάτες που αναλαμβάνουν την πρωτοβουλία. β) οπαδοί εκφοβιστές, παραβάτες που συμμετέχουν σε αυτόν που ανέλαβε την πρωτοβουλία · γ) ενισχυτές, δηλαδή, εκείνοι που ενθαρρύνουν τον δράστη ή γελούν στο θύμα · δ) υπερασπιστές, οι οποίοι βοηθούν το θύμα · ε) παρευρισκόμενοι, οι οποίοι μένουν εκτός ή απομακρύνονται από την κατάσταση · στ) και, τέλος, τα ίδια τα θύματα.</a:t>
            </a:r>
            <a:endParaRPr dirty="0"/>
          </a:p>
          <a:p>
            <a:pPr marL="0" lvl="0" indent="0" algn="l" rtl="0">
              <a:lnSpc>
                <a:spcPct val="80000"/>
              </a:lnSpc>
              <a:spcBef>
                <a:spcPts val="880"/>
              </a:spcBef>
              <a:spcAft>
                <a:spcPts val="0"/>
              </a:spcAft>
              <a:buClr>
                <a:schemeClr val="dk1"/>
              </a:buClr>
              <a:buSzPts val="1400"/>
              <a:buNone/>
            </a:pPr>
            <a:endParaRPr sz="1400" dirty="0"/>
          </a:p>
        </p:txBody>
      </p:sp>
      <p:pic>
        <p:nvPicPr>
          <p:cNvPr id="188" name="Google Shape;188;p15" descr="Be a buddy not a bully - KEEP CALM ELIZABETH"/>
          <p:cNvPicPr preferRelativeResize="0"/>
          <p:nvPr/>
        </p:nvPicPr>
        <p:blipFill rotWithShape="1">
          <a:blip r:embed="rId3">
            <a:alphaModFix/>
          </a:blip>
          <a:srcRect/>
          <a:stretch/>
        </p:blipFill>
        <p:spPr>
          <a:xfrm>
            <a:off x="2329132" y="3933645"/>
            <a:ext cx="4133804" cy="277220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a:buNone/>
            </a:pPr>
            <a:r>
              <a:rPr lang="pt-PT" sz="3240" dirty="0"/>
              <a:t>ΧΑΡΑΚΤΗΡΙΣΤΙΚΑ ΤΩΝ Δ</a:t>
            </a:r>
            <a:r>
              <a:rPr lang="el-GR" sz="3240" dirty="0"/>
              <a:t>ΡΑΣΤΩΝ</a:t>
            </a:r>
            <a:r>
              <a:rPr lang="pt-PT" sz="3240" dirty="0"/>
              <a:t>/</a:t>
            </a:r>
            <a:r>
              <a:rPr lang="el-GR" sz="3240" dirty="0"/>
              <a:t>ΘΥΜΑΤΩΝ</a:t>
            </a:r>
            <a:r>
              <a:rPr lang="pt-PT" sz="3240" dirty="0"/>
              <a:t>/</a:t>
            </a:r>
            <a:r>
              <a:rPr lang="el-GR" sz="3240" dirty="0"/>
              <a:t> </a:t>
            </a:r>
            <a:r>
              <a:rPr lang="pt-PT" sz="3240" dirty="0"/>
              <a:t>ΠΑΡΑΤΗΡΗΤ</a:t>
            </a:r>
            <a:r>
              <a:rPr lang="el-GR" sz="3240" dirty="0"/>
              <a:t>ΩΝ</a:t>
            </a:r>
            <a:endParaRPr sz="3240" dirty="0"/>
          </a:p>
        </p:txBody>
      </p:sp>
      <p:sp>
        <p:nvSpPr>
          <p:cNvPr id="194" name="Google Shape;194;p16"/>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0"/>
              </a:spcBef>
              <a:spcAft>
                <a:spcPts val="0"/>
              </a:spcAft>
              <a:buClr>
                <a:schemeClr val="dk1"/>
              </a:buClr>
              <a:buSzPts val="2200"/>
              <a:buNone/>
            </a:pPr>
            <a:r>
              <a:rPr lang="pt-PT" sz="2200" dirty="0"/>
              <a:t>Δράστες</a:t>
            </a:r>
            <a:endParaRPr sz="2200" dirty="0"/>
          </a:p>
          <a:p>
            <a:pPr marL="342900" lvl="0" indent="-342900" algn="l" rtl="0">
              <a:lnSpc>
                <a:spcPct val="80000"/>
              </a:lnSpc>
              <a:spcBef>
                <a:spcPts val="820"/>
              </a:spcBef>
              <a:spcAft>
                <a:spcPts val="0"/>
              </a:spcAft>
              <a:buClr>
                <a:schemeClr val="dk1"/>
              </a:buClr>
              <a:buSzPts val="1100"/>
              <a:buFont typeface="Arial"/>
              <a:buChar char="•"/>
            </a:pPr>
            <a:r>
              <a:rPr lang="pt-PT" sz="1100" dirty="0"/>
              <a:t>Ακατάλληλη αντίληψη των εχθρικών προθέσεων στις πράξεις των άλλων</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Εκτέθηκαν συχνά σε μοντέλα με επιθετικές συμπεριφορές</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Επαναλ</a:t>
            </a:r>
            <a:r>
              <a:rPr lang="el-GR" sz="1100" dirty="0" err="1"/>
              <a:t>αμβάνουν</a:t>
            </a:r>
            <a:r>
              <a:rPr lang="pt-PT" sz="1100" dirty="0"/>
              <a:t> χρόνια επιθετική συμπεριφορά</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Ελέγχουν τους άλλους με φυσικές και λεκτικές απειλές</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Κακ</a:t>
            </a:r>
            <a:r>
              <a:rPr lang="el-GR" sz="1100" dirty="0" err="1"/>
              <a:t>οί</a:t>
            </a:r>
            <a:r>
              <a:rPr lang="pt-PT" sz="1100" dirty="0"/>
              <a:t> και εκδικητικ</a:t>
            </a:r>
            <a:r>
              <a:rPr lang="el-GR" sz="1100" dirty="0" err="1"/>
              <a:t>οί</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Κακά μοντέλα (γονείς) κοινωνικών κανόνων και επίλυση προβλημάτων</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Έχουν περισσότερα οικογενειακά προβλήματα</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Έλλειψη γονικής επίβλεψης</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Τους αρέσει να έρχονται σε επαφή με επιθετικές ομάδες περισσότερο</a:t>
            </a:r>
            <a:endParaRPr dirty="0"/>
          </a:p>
          <a:p>
            <a:pPr marL="342900" lvl="0" indent="-342900" algn="l" rtl="0">
              <a:lnSpc>
                <a:spcPct val="80000"/>
              </a:lnSpc>
              <a:spcBef>
                <a:spcPts val="820"/>
              </a:spcBef>
              <a:spcAft>
                <a:spcPts val="0"/>
              </a:spcAft>
              <a:buClr>
                <a:schemeClr val="dk1"/>
              </a:buClr>
              <a:buSzPts val="1100"/>
              <a:buFont typeface="Arial"/>
              <a:buChar char="•"/>
            </a:pPr>
            <a:r>
              <a:rPr lang="el-GR" sz="1100" dirty="0"/>
              <a:t>Ασυνεπής</a:t>
            </a:r>
            <a:r>
              <a:rPr lang="pt-PT" sz="1100" dirty="0"/>
              <a:t> πειθαρχία στο σπίτι</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Βλέπουν την επιθετικότητα ως μέσο διατήρησης της αυτο-εικόνας τους</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Επικεντρώ</a:t>
            </a:r>
            <a:r>
              <a:rPr lang="el-GR" sz="1100" dirty="0" err="1"/>
              <a:t>νονται</a:t>
            </a:r>
            <a:r>
              <a:rPr lang="pt-PT" sz="1100" dirty="0"/>
              <a:t> στις κακές σκέψεις</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Αντιλαμβάνονται τη φυσική τους εικόνα ως σημαντική για τις αισθήσεις δύναμης και ελέγχου τους</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Είναι πιο πιθανό να υποστούν σωματική και συναισθηματική κακοποίηση στο σπίτι</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Εμφάνιση εμμονών ή άκαμπτων ενεργειών</a:t>
            </a:r>
            <a:endParaRPr sz="1100" dirty="0"/>
          </a:p>
          <a:p>
            <a:pPr marL="342900" lvl="0" indent="-342900" algn="l" rtl="0">
              <a:lnSpc>
                <a:spcPct val="80000"/>
              </a:lnSpc>
              <a:spcBef>
                <a:spcPts val="820"/>
              </a:spcBef>
              <a:spcAft>
                <a:spcPts val="0"/>
              </a:spcAft>
              <a:buClr>
                <a:schemeClr val="dk1"/>
              </a:buClr>
              <a:buSzPts val="1100"/>
              <a:buFont typeface="Arial"/>
              <a:buChar char="•"/>
            </a:pPr>
            <a:r>
              <a:rPr lang="pt-PT" sz="1100" dirty="0"/>
              <a:t>Απογοητευμένοι με συναδέλφους και δημιουργώντας δυσαρέσκεια</a:t>
            </a:r>
            <a:endParaRPr sz="1100" dirty="0"/>
          </a:p>
          <a:p>
            <a:pPr marL="0" lvl="0" indent="0" algn="l" rtl="0">
              <a:lnSpc>
                <a:spcPct val="80000"/>
              </a:lnSpc>
              <a:spcBef>
                <a:spcPts val="820"/>
              </a:spcBef>
              <a:spcAft>
                <a:spcPts val="0"/>
              </a:spcAft>
              <a:buClr>
                <a:schemeClr val="dk1"/>
              </a:buClr>
              <a:buSzPts val="1100"/>
              <a:buNone/>
            </a:pPr>
            <a:endParaRPr sz="1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a:buNone/>
            </a:pPr>
            <a:r>
              <a:rPr lang="pt-PT" sz="3240"/>
              <a:t>ΧΑΡΑΚΤΗΡΙΣΤΙΚΑ ΤΩΝ ΔΙΕΞΑΓΩΓΩΝ / ΔΙΚΤΥΑ /</a:t>
            </a:r>
            <a:br>
              <a:rPr lang="pt-PT" sz="3240"/>
            </a:br>
            <a:r>
              <a:rPr lang="pt-PT" sz="3240"/>
              <a:t>ΠΑΡΑΤΗΡΗΤΕΣ</a:t>
            </a:r>
            <a:endParaRPr sz="3240"/>
          </a:p>
        </p:txBody>
      </p:sp>
      <p:sp>
        <p:nvSpPr>
          <p:cNvPr id="200" name="Google Shape;200;p17"/>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0"/>
              </a:spcBef>
              <a:spcAft>
                <a:spcPts val="0"/>
              </a:spcAft>
              <a:buClr>
                <a:schemeClr val="dk1"/>
              </a:buClr>
              <a:buSzPts val="1400"/>
              <a:buNone/>
            </a:pPr>
            <a:r>
              <a:rPr lang="pt-PT" sz="1400" dirty="0"/>
              <a:t>Θύματα</a:t>
            </a:r>
            <a:endParaRPr sz="1400" dirty="0"/>
          </a:p>
          <a:p>
            <a:pPr marL="342900" lvl="0" indent="-342900" algn="l" rtl="0">
              <a:lnSpc>
                <a:spcPct val="80000"/>
              </a:lnSpc>
              <a:spcBef>
                <a:spcPts val="760"/>
              </a:spcBef>
              <a:spcAft>
                <a:spcPts val="0"/>
              </a:spcAft>
              <a:buClr>
                <a:schemeClr val="dk1"/>
              </a:buClr>
              <a:buSzPts val="800"/>
              <a:buFont typeface="Arial"/>
              <a:buChar char="•"/>
            </a:pPr>
            <a:r>
              <a:rPr lang="pt-PT" sz="800" dirty="0"/>
              <a:t>Αναποτελεσματικές κοινωνικές δεξιότητες</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Λιγότερο δημοφιλ</a:t>
            </a:r>
            <a:r>
              <a:rPr lang="el-GR" sz="800" dirty="0" err="1"/>
              <a:t>εί</a:t>
            </a:r>
            <a:r>
              <a:rPr lang="pt-PT" sz="800" dirty="0"/>
              <a:t>ς</a:t>
            </a:r>
            <a:endParaRPr dirty="0"/>
          </a:p>
          <a:p>
            <a:pPr marL="342900" lvl="0" indent="-342900" algn="l" rtl="0">
              <a:lnSpc>
                <a:spcPct val="80000"/>
              </a:lnSpc>
              <a:spcBef>
                <a:spcPts val="760"/>
              </a:spcBef>
              <a:spcAft>
                <a:spcPts val="0"/>
              </a:spcAft>
              <a:buClr>
                <a:schemeClr val="dk1"/>
              </a:buClr>
              <a:buSzPts val="800"/>
              <a:buFont typeface="Arial"/>
              <a:buChar char="•"/>
            </a:pPr>
            <a:r>
              <a:rPr lang="pt-PT" sz="800" dirty="0"/>
              <a:t>Κακές διαπροσωπικές δεξιότητες</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Περιορισμένες δεξιότητες για να κερδίσ</a:t>
            </a:r>
            <a:r>
              <a:rPr lang="el-GR" sz="800" dirty="0" err="1"/>
              <a:t>ουν</a:t>
            </a:r>
            <a:r>
              <a:rPr lang="pt-PT" sz="800" dirty="0"/>
              <a:t> αποδοχή και επιτυχία</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Πιστεύουν ότι δεν μπορούν να ελέγξουν το περιβάλλον</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Περιορισμένες δεξιότητες επικοινωνίας σε καταστάσεις άγχους</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Έχουν επικαλυπτόμενους φόβους για προσωπική ανεπάρκεια</a:t>
            </a:r>
            <a:endParaRPr sz="800" dirty="0"/>
          </a:p>
          <a:p>
            <a:pPr marL="342900" lvl="0" indent="-342900" algn="l" rtl="0">
              <a:lnSpc>
                <a:spcPct val="80000"/>
              </a:lnSpc>
              <a:spcBef>
                <a:spcPts val="760"/>
              </a:spcBef>
              <a:spcAft>
                <a:spcPts val="0"/>
              </a:spcAft>
              <a:buClr>
                <a:schemeClr val="dk1"/>
              </a:buClr>
              <a:buSzPts val="800"/>
              <a:buFont typeface="Arial"/>
              <a:buChar char="•"/>
            </a:pPr>
            <a:r>
              <a:rPr lang="el-GR" sz="800" dirty="0"/>
              <a:t>Σωματικές</a:t>
            </a:r>
            <a:r>
              <a:rPr lang="pt-PT" sz="800" dirty="0"/>
              <a:t> </a:t>
            </a:r>
            <a:r>
              <a:rPr lang="el-GR" sz="800" dirty="0"/>
              <a:t>συμπεριφορές</a:t>
            </a:r>
            <a:r>
              <a:rPr lang="pt-PT" sz="800" dirty="0"/>
              <a:t> που σχετίζονται με την κατάθλιψη</a:t>
            </a:r>
            <a:endParaRPr dirty="0"/>
          </a:p>
          <a:p>
            <a:pPr marL="342900" lvl="0" indent="-342900" algn="l" rtl="0">
              <a:lnSpc>
                <a:spcPct val="80000"/>
              </a:lnSpc>
              <a:spcBef>
                <a:spcPts val="760"/>
              </a:spcBef>
              <a:spcAft>
                <a:spcPts val="0"/>
              </a:spcAft>
              <a:buClr>
                <a:schemeClr val="dk1"/>
              </a:buClr>
              <a:buSzPts val="800"/>
              <a:buFont typeface="Arial"/>
              <a:buChar char="•"/>
            </a:pPr>
            <a:r>
              <a:rPr lang="pt-PT" sz="800" dirty="0"/>
              <a:t>Κοινωνικά απομονωμέν</a:t>
            </a:r>
            <a:r>
              <a:rPr lang="el-GR" sz="800" dirty="0"/>
              <a:t>οι</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Συχνά συναισθήματα προσωπικής ανεπάρκειας</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Φόβος να πά</a:t>
            </a:r>
            <a:r>
              <a:rPr lang="el-GR" sz="800" dirty="0" err="1"/>
              <a:t>νε</a:t>
            </a:r>
            <a:r>
              <a:rPr lang="pt-PT" sz="800" dirty="0"/>
              <a:t> στο σχολείο</a:t>
            </a:r>
            <a:endParaRPr sz="800" dirty="0"/>
          </a:p>
          <a:p>
            <a:pPr marL="342900" lvl="0" indent="-342900" algn="l" rtl="0">
              <a:lnSpc>
                <a:spcPct val="80000"/>
              </a:lnSpc>
              <a:spcBef>
                <a:spcPts val="760"/>
              </a:spcBef>
              <a:spcAft>
                <a:spcPts val="0"/>
              </a:spcAft>
              <a:buClr>
                <a:schemeClr val="dk1"/>
              </a:buClr>
              <a:buSzPts val="800"/>
              <a:buFont typeface="Arial"/>
              <a:buChar char="•"/>
            </a:pPr>
            <a:r>
              <a:rPr lang="el-GR" sz="800" dirty="0"/>
              <a:t>Εμφανίζει</a:t>
            </a:r>
            <a:r>
              <a:rPr lang="pt-PT" sz="800" dirty="0"/>
              <a:t> αυτοκαταστροφικές ενέργειες</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Σωματικά νεότεροι, μικρότεροι και πιο αδύναμοι από τους συνομηλίκους τους</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Πιστεύ</a:t>
            </a:r>
            <a:r>
              <a:rPr lang="el-GR" sz="800" dirty="0" err="1"/>
              <a:t>ουν</a:t>
            </a:r>
            <a:r>
              <a:rPr lang="pt-PT" sz="800" dirty="0"/>
              <a:t> ότι οι άλλοι είναι πιο ικανοί</a:t>
            </a:r>
            <a:endParaRPr sz="800" dirty="0"/>
          </a:p>
          <a:p>
            <a:pPr marL="342900" lvl="0" indent="-342900" algn="l" rtl="0">
              <a:lnSpc>
                <a:spcPct val="80000"/>
              </a:lnSpc>
              <a:spcBef>
                <a:spcPts val="760"/>
              </a:spcBef>
              <a:spcAft>
                <a:spcPts val="0"/>
              </a:spcAft>
              <a:buClr>
                <a:schemeClr val="dk1"/>
              </a:buClr>
              <a:buSzPts val="800"/>
              <a:buFont typeface="Arial"/>
              <a:buChar char="•"/>
            </a:pPr>
            <a:r>
              <a:rPr lang="el-GR" sz="800" dirty="0"/>
              <a:t>Ανίσχυρη</a:t>
            </a:r>
            <a:r>
              <a:rPr lang="pt-PT" sz="800" dirty="0"/>
              <a:t> </a:t>
            </a:r>
            <a:r>
              <a:rPr lang="el-GR" sz="800" dirty="0"/>
              <a:t>αντίληψη του εαυτού τους</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Φαίνεται ότι οι εξωτερικοί παράγοντες έχουν μεγαλύτερο αντίκτυπο από τον εσωτερικό έλεγχο</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Δυσκολία σχετικά με τους συνομηλίκους</a:t>
            </a:r>
            <a:endParaRPr sz="800" dirty="0"/>
          </a:p>
          <a:p>
            <a:pPr marL="342900" lvl="0" indent="-342900" algn="l" rtl="0">
              <a:lnSpc>
                <a:spcPct val="80000"/>
              </a:lnSpc>
              <a:spcBef>
                <a:spcPts val="760"/>
              </a:spcBef>
              <a:spcAft>
                <a:spcPts val="0"/>
              </a:spcAft>
              <a:buClr>
                <a:schemeClr val="dk1"/>
              </a:buClr>
              <a:buSzPts val="800"/>
              <a:buFont typeface="Arial"/>
              <a:buChar char="•"/>
            </a:pPr>
            <a:r>
              <a:rPr lang="en-US" sz="800" dirty="0"/>
              <a:t>O</a:t>
            </a:r>
            <a:r>
              <a:rPr lang="el-GR" sz="800" dirty="0"/>
              <a:t>ι οικογένειές τους συμμετέχουν λιγότερο </a:t>
            </a:r>
            <a:r>
              <a:rPr lang="pt-PT" sz="800" dirty="0"/>
              <a:t>στις αποφάσεις και τις δραστηριότητές </a:t>
            </a:r>
            <a:r>
              <a:rPr lang="el-GR" sz="800" dirty="0"/>
              <a:t>τους</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Προσωπική ντροπή για τα προβλήματά </a:t>
            </a:r>
            <a:r>
              <a:rPr lang="el-GR" sz="800" dirty="0"/>
              <a:t>τους</a:t>
            </a:r>
            <a:endParaRPr sz="800" dirty="0"/>
          </a:p>
          <a:p>
            <a:pPr marL="342900" lvl="0" indent="-342900" algn="l" rtl="0">
              <a:lnSpc>
                <a:spcPct val="80000"/>
              </a:lnSpc>
              <a:spcBef>
                <a:spcPts val="760"/>
              </a:spcBef>
              <a:spcAft>
                <a:spcPts val="0"/>
              </a:spcAft>
              <a:buClr>
                <a:schemeClr val="dk1"/>
              </a:buClr>
              <a:buSzPts val="800"/>
              <a:buFont typeface="Arial"/>
              <a:buChar char="•"/>
            </a:pPr>
            <a:r>
              <a:rPr lang="pt-PT" sz="800" dirty="0"/>
              <a:t>Η αντίληψη των προοδευτικών αποτυχιών αναγκάζει τους στόχους να κάνουν διαδοχικά λιγότερη προσπάθεια στις ακόλουθες καταστάσεις</a:t>
            </a:r>
            <a:endParaRPr sz="800" dirty="0"/>
          </a:p>
          <a:p>
            <a:pPr marL="0" lvl="0" indent="0" algn="l" rtl="0">
              <a:lnSpc>
                <a:spcPct val="80000"/>
              </a:lnSpc>
              <a:spcBef>
                <a:spcPts val="760"/>
              </a:spcBef>
              <a:spcAft>
                <a:spcPts val="0"/>
              </a:spcAft>
              <a:buClr>
                <a:schemeClr val="dk1"/>
              </a:buClr>
              <a:buSzPts val="800"/>
              <a:buNone/>
            </a:pPr>
            <a:endParaRPr sz="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a:buNone/>
            </a:pPr>
            <a:r>
              <a:rPr lang="pt-PT" sz="3240"/>
              <a:t>ΧΑΡΑΚΤΗΡΙΣΤΙΚΑ ΤΩΝ ΔΙΑΔΡΟΜΩΝ / ΔΙΚΤΥΩΝ</a:t>
            </a:r>
            <a:br>
              <a:rPr lang="pt-PT" sz="3240"/>
            </a:br>
            <a:r>
              <a:rPr lang="pt-PT" sz="3240"/>
              <a:t>ΠΑΡΑΤΗΡΗΤΕΣ</a:t>
            </a:r>
            <a:endParaRPr sz="3240"/>
          </a:p>
        </p:txBody>
      </p:sp>
      <p:sp>
        <p:nvSpPr>
          <p:cNvPr id="206" name="Google Shape;206;p18"/>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0"/>
              </a:spcBef>
              <a:spcAft>
                <a:spcPts val="0"/>
              </a:spcAft>
              <a:buClr>
                <a:schemeClr val="dk1"/>
              </a:buClr>
              <a:buSzPts val="2000"/>
              <a:buNone/>
            </a:pPr>
            <a:r>
              <a:rPr lang="pt-PT" dirty="0"/>
              <a:t>Μάρτυρες, παρατηρητές ή μη συμμετέχοντες</a:t>
            </a:r>
            <a:endParaRPr dirty="0"/>
          </a:p>
          <a:p>
            <a:pPr marL="114300" lvl="0" indent="0" algn="l" rtl="0">
              <a:lnSpc>
                <a:spcPct val="90000"/>
              </a:lnSpc>
              <a:spcBef>
                <a:spcPts val="1000"/>
              </a:spcBef>
              <a:spcAft>
                <a:spcPts val="0"/>
              </a:spcAft>
              <a:buClr>
                <a:schemeClr val="dk1"/>
              </a:buClr>
              <a:buSzPts val="2000"/>
              <a:buNone/>
            </a:pPr>
            <a:r>
              <a:rPr lang="pt-PT" dirty="0"/>
              <a:t>Αν και δεν εμπλέκ</a:t>
            </a:r>
            <a:r>
              <a:rPr lang="el-GR" dirty="0"/>
              <a:t>ον</a:t>
            </a:r>
            <a:r>
              <a:rPr lang="pt-PT" dirty="0"/>
              <a:t>ται άμεσα στις βίαιες πράξεις, γίν</a:t>
            </a:r>
            <a:r>
              <a:rPr lang="el-GR" dirty="0"/>
              <a:t>ον</a:t>
            </a:r>
            <a:r>
              <a:rPr lang="pt-PT" dirty="0"/>
              <a:t>τ</a:t>
            </a:r>
            <a:r>
              <a:rPr lang="el-GR" dirty="0"/>
              <a:t>αι</a:t>
            </a:r>
            <a:r>
              <a:rPr lang="pt-PT" dirty="0"/>
              <a:t> μάρτυρες και </a:t>
            </a:r>
            <a:r>
              <a:rPr lang="el-GR" dirty="0"/>
              <a:t>μαθαίνουν</a:t>
            </a:r>
            <a:r>
              <a:rPr lang="pt-PT" dirty="0"/>
              <a:t> να ζείτε με τα επεισόδια του εκφοβισμού παραμένοντας σιωπηλοί και δείχνοντας αρνητικά συναισθήματα απέναντι σε αυτά που παρατηρούν.</a:t>
            </a:r>
            <a:endParaRPr dirty="0"/>
          </a:p>
          <a:p>
            <a:pPr marL="114300" lvl="0" indent="0" algn="l" rtl="0">
              <a:lnSpc>
                <a:spcPct val="90000"/>
              </a:lnSpc>
              <a:spcBef>
                <a:spcPts val="1000"/>
              </a:spcBef>
              <a:spcAft>
                <a:spcPts val="0"/>
              </a:spcAft>
              <a:buClr>
                <a:schemeClr val="dk1"/>
              </a:buClr>
              <a:buSzPts val="2000"/>
              <a:buNone/>
            </a:pPr>
            <a:r>
              <a:rPr lang="pt-PT" dirty="0"/>
              <a:t>Αυτοί οι μαθητές, ως παρατηρητές, υποφέρουν από φόβο, αμφιβολία για το πώς να ενεργήσουν και δυσπιστία στην ικανότητα και το ενδιαφέρον του σχολείου να λύσει το πρόβλημα. Η σχολική απόδοση μπορεί να μειωθεί, καθώς η προσοχή των εφήβων στρέφεται προς τις επιθετικές συμπεριφορές που ασκούνται και υποφέρουν από τους συνομηλίκους τους. Η παρακολούθηση του εκφοβισμού είναι ένας σημαντικός παράγοντας κινδύνου για δυσαρέσκεια με το σχολείο, καθώς μπορεί να θέσει σε κίνδυνο την ακαδημαϊκή και κοινωνική ανάπτυξη.</a:t>
            </a:r>
            <a:endParaRPr dirty="0"/>
          </a:p>
          <a:p>
            <a:pPr marL="0" lvl="0" indent="0" algn="l" rtl="0">
              <a:lnSpc>
                <a:spcPct val="90000"/>
              </a:lnSpc>
              <a:spcBef>
                <a:spcPts val="1000"/>
              </a:spcBef>
              <a:spcAft>
                <a:spcPts val="0"/>
              </a:spcAft>
              <a:buClr>
                <a:schemeClr val="dk1"/>
              </a:buClr>
              <a:buSzPts val="2000"/>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240"/>
              <a:buFont typeface="Arial"/>
              <a:buNone/>
            </a:pPr>
            <a:r>
              <a:rPr lang="pt-PT" sz="3240" dirty="0"/>
              <a:t>ΠΡΟΛΗΨΗ </a:t>
            </a:r>
            <a:r>
              <a:rPr lang="el-GR" sz="3240" dirty="0"/>
              <a:t>ΕΚΦΟΒΙΣΜΟΥ</a:t>
            </a:r>
            <a:r>
              <a:rPr lang="pt-PT" sz="3240" dirty="0"/>
              <a:t>: </a:t>
            </a:r>
            <a:r>
              <a:rPr lang="el-GR" sz="3240" dirty="0"/>
              <a:t>ΠΡΟΤΑΣΕΙΣ</a:t>
            </a:r>
            <a:r>
              <a:rPr lang="pt-PT" sz="3240" dirty="0"/>
              <a:t> ΓΙΑ ΣΧΟΛ</a:t>
            </a:r>
            <a:r>
              <a:rPr lang="el-GR" sz="3240" dirty="0"/>
              <a:t>Ε</a:t>
            </a:r>
            <a:r>
              <a:rPr lang="pt-PT" sz="3240" dirty="0"/>
              <a:t>ΙΑ</a:t>
            </a:r>
            <a:endParaRPr sz="3240" dirty="0"/>
          </a:p>
        </p:txBody>
      </p:sp>
      <p:sp>
        <p:nvSpPr>
          <p:cNvPr id="212" name="Google Shape;212;p19"/>
          <p:cNvSpPr txBox="1">
            <a:spLocks noGrp="1"/>
          </p:cNvSpPr>
          <p:nvPr>
            <p:ph type="body" idx="1"/>
          </p:nvPr>
        </p:nvSpPr>
        <p:spPr>
          <a:xfrm>
            <a:off x="457200" y="1752600"/>
            <a:ext cx="4762872" cy="4373563"/>
          </a:xfrm>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90000"/>
              </a:lnSpc>
              <a:spcBef>
                <a:spcPts val="0"/>
              </a:spcBef>
              <a:spcAft>
                <a:spcPts val="0"/>
              </a:spcAft>
              <a:buClr>
                <a:schemeClr val="dk1"/>
              </a:buClr>
              <a:buSzPts val="1700"/>
              <a:buNone/>
            </a:pPr>
            <a:r>
              <a:rPr lang="pt-PT" sz="1700" i="1" dirty="0"/>
              <a:t>Ο ρόλος των σχολείων στην πρόληψη του εκφοβισμού.</a:t>
            </a:r>
            <a:endParaRPr sz="1700" dirty="0"/>
          </a:p>
          <a:p>
            <a:pPr marL="0" lvl="0" indent="0" algn="l" rtl="0">
              <a:lnSpc>
                <a:spcPct val="90000"/>
              </a:lnSpc>
              <a:spcBef>
                <a:spcPts val="940"/>
              </a:spcBef>
              <a:spcAft>
                <a:spcPts val="0"/>
              </a:spcAft>
              <a:buClr>
                <a:schemeClr val="dk1"/>
              </a:buClr>
              <a:buSzPts val="1700"/>
              <a:buNone/>
            </a:pPr>
            <a:r>
              <a:rPr lang="pt-PT" sz="1700" dirty="0"/>
              <a:t>Το σχολείο πρέπει να είναι ένα ασφαλές και θετικό μαθησιακό περιβάλλον για ΟΛΟΥΣ τους μαθητές. Για να επιτευχθεί αυτός ο στόχος, τα σχολεία πρέπει να προσπαθήσουν:</a:t>
            </a:r>
            <a:endParaRPr dirty="0"/>
          </a:p>
          <a:p>
            <a:pPr marL="342900" lvl="0" indent="-342900" algn="l" rtl="0">
              <a:lnSpc>
                <a:spcPct val="90000"/>
              </a:lnSpc>
              <a:spcBef>
                <a:spcPts val="940"/>
              </a:spcBef>
              <a:spcAft>
                <a:spcPts val="0"/>
              </a:spcAft>
              <a:buClr>
                <a:schemeClr val="dk1"/>
              </a:buClr>
              <a:buSzPts val="1700"/>
              <a:buFont typeface="Arial"/>
              <a:buChar char="•"/>
            </a:pPr>
            <a:r>
              <a:rPr lang="el-GR" sz="1700" dirty="0"/>
              <a:t>Να μειώσουν</a:t>
            </a:r>
            <a:r>
              <a:rPr lang="pt-PT" sz="1700" dirty="0"/>
              <a:t>, εάν </a:t>
            </a:r>
            <a:r>
              <a:rPr lang="el-GR" sz="1700" dirty="0"/>
              <a:t>όχι να</a:t>
            </a:r>
            <a:r>
              <a:rPr lang="pt-PT" sz="1700" dirty="0"/>
              <a:t> εξαλείψ</a:t>
            </a:r>
            <a:r>
              <a:rPr lang="el-GR" sz="1700" dirty="0" err="1"/>
              <a:t>ουν</a:t>
            </a:r>
            <a:r>
              <a:rPr lang="pt-PT" sz="1700" dirty="0"/>
              <a:t>, τα υπάρχοντα προβλήματα </a:t>
            </a:r>
            <a:r>
              <a:rPr lang="el-GR" sz="1700" dirty="0"/>
              <a:t>θύτη</a:t>
            </a:r>
            <a:r>
              <a:rPr lang="pt-PT" sz="1700" dirty="0"/>
              <a:t>/θύματος μεταξύ των μαθητών εντός και εκτός του σχολείου.</a:t>
            </a:r>
            <a:endParaRPr dirty="0"/>
          </a:p>
          <a:p>
            <a:pPr marL="342900" lvl="0" indent="-342900" algn="l" rtl="0">
              <a:lnSpc>
                <a:spcPct val="90000"/>
              </a:lnSpc>
              <a:spcBef>
                <a:spcPts val="940"/>
              </a:spcBef>
              <a:spcAft>
                <a:spcPts val="0"/>
              </a:spcAft>
              <a:buClr>
                <a:schemeClr val="dk1"/>
              </a:buClr>
              <a:buSzPts val="1700"/>
              <a:buFont typeface="Arial"/>
              <a:buChar char="•"/>
            </a:pPr>
            <a:r>
              <a:rPr lang="el-GR" sz="1700" dirty="0"/>
              <a:t>Να αποτρέψουν</a:t>
            </a:r>
            <a:r>
              <a:rPr lang="pt-PT" sz="1700" dirty="0"/>
              <a:t> την ανάπτυξη νέων προβλημάτων </a:t>
            </a:r>
            <a:r>
              <a:rPr lang="el-GR" sz="1700" dirty="0"/>
              <a:t>θύτη</a:t>
            </a:r>
            <a:r>
              <a:rPr lang="pt-PT" sz="1700" dirty="0"/>
              <a:t>/θ</a:t>
            </a:r>
            <a:r>
              <a:rPr lang="el-GR" sz="1700" dirty="0"/>
              <a:t>ύ</a:t>
            </a:r>
            <a:r>
              <a:rPr lang="pt-PT" sz="1700" dirty="0"/>
              <a:t>μ</a:t>
            </a:r>
            <a:r>
              <a:rPr lang="el-GR" sz="1700" dirty="0"/>
              <a:t>α</a:t>
            </a:r>
            <a:r>
              <a:rPr lang="pt-PT" sz="1700" dirty="0"/>
              <a:t>τ</a:t>
            </a:r>
            <a:r>
              <a:rPr lang="el-GR" sz="1700" dirty="0" err="1"/>
              <a:t>ος</a:t>
            </a:r>
            <a:r>
              <a:rPr lang="pt-PT" sz="1700" dirty="0"/>
              <a:t> και</a:t>
            </a:r>
            <a:endParaRPr sz="1700" dirty="0"/>
          </a:p>
          <a:p>
            <a:pPr marL="342900" lvl="0" indent="-342900" algn="l" rtl="0">
              <a:lnSpc>
                <a:spcPct val="90000"/>
              </a:lnSpc>
              <a:spcBef>
                <a:spcPts val="940"/>
              </a:spcBef>
              <a:spcAft>
                <a:spcPts val="0"/>
              </a:spcAft>
              <a:buClr>
                <a:schemeClr val="dk1"/>
              </a:buClr>
              <a:buSzPts val="1700"/>
              <a:buFont typeface="Arial"/>
              <a:buChar char="•"/>
            </a:pPr>
            <a:r>
              <a:rPr lang="el-GR" sz="1700" dirty="0"/>
              <a:t>Να ε</a:t>
            </a:r>
            <a:r>
              <a:rPr lang="pt-PT" sz="1700" dirty="0"/>
              <a:t>ξασφαλίσ</a:t>
            </a:r>
            <a:r>
              <a:rPr lang="el-GR" sz="1700" dirty="0" err="1"/>
              <a:t>ουν</a:t>
            </a:r>
            <a:r>
              <a:rPr lang="pt-PT" sz="1700" dirty="0"/>
              <a:t> καλύτερες σχέσεις </a:t>
            </a:r>
            <a:r>
              <a:rPr lang="el-GR" sz="1700" dirty="0"/>
              <a:t>μεταξύ συνομήλικων</a:t>
            </a:r>
            <a:r>
              <a:rPr lang="pt-PT" sz="1700" dirty="0"/>
              <a:t> στο σχολείο και</a:t>
            </a:r>
            <a:r>
              <a:rPr lang="el-GR" sz="1700" dirty="0"/>
              <a:t> να</a:t>
            </a:r>
            <a:r>
              <a:rPr lang="pt-PT" sz="1700" dirty="0"/>
              <a:t> δημιουργήσ</a:t>
            </a:r>
            <a:r>
              <a:rPr lang="el-GR" sz="1700" dirty="0" err="1"/>
              <a:t>ουν</a:t>
            </a:r>
            <a:r>
              <a:rPr lang="pt-PT" sz="1700" dirty="0"/>
              <a:t> συνθήκες που επιτρέπουν ιδίως στα θύματα και τους εκφοβιστές να ταιριάζουν και να λειτουργούν καλύτερα εντός και εκτός του σχολικού περιβάλλοντος.</a:t>
            </a:r>
            <a:endParaRPr dirty="0"/>
          </a:p>
          <a:p>
            <a:pPr marL="0" lvl="0" indent="0" algn="l" rtl="0">
              <a:lnSpc>
                <a:spcPct val="90000"/>
              </a:lnSpc>
              <a:spcBef>
                <a:spcPts val="940"/>
              </a:spcBef>
              <a:spcAft>
                <a:spcPts val="0"/>
              </a:spcAft>
              <a:buClr>
                <a:schemeClr val="dk1"/>
              </a:buClr>
              <a:buSzPts val="1700"/>
              <a:buNone/>
            </a:pPr>
            <a:endParaRPr sz="1700" dirty="0"/>
          </a:p>
        </p:txBody>
      </p:sp>
      <p:pic>
        <p:nvPicPr>
          <p:cNvPr id="213" name="Google Shape;213;p19" descr="School Climate Key to Preventing Bullying"/>
          <p:cNvPicPr preferRelativeResize="0"/>
          <p:nvPr/>
        </p:nvPicPr>
        <p:blipFill rotWithShape="1">
          <a:blip r:embed="rId3">
            <a:alphaModFix/>
          </a:blip>
          <a:srcRect/>
          <a:stretch/>
        </p:blipFill>
        <p:spPr>
          <a:xfrm>
            <a:off x="5364088" y="2005806"/>
            <a:ext cx="3009900" cy="3867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buSzPts val="3240"/>
            </a:pPr>
            <a:r>
              <a:rPr lang="pt-PT" sz="3240" dirty="0"/>
              <a:t>ΠΡΟΛΗΨΗ </a:t>
            </a:r>
            <a:r>
              <a:rPr lang="el-GR" sz="3240" dirty="0"/>
              <a:t>ΕΚΦΟΒΙΣΜΟΥ</a:t>
            </a:r>
            <a:r>
              <a:rPr lang="pt-PT" sz="3240" dirty="0"/>
              <a:t>: </a:t>
            </a:r>
            <a:r>
              <a:rPr lang="el-GR" sz="3240" dirty="0"/>
              <a:t>ΠΡΟΤΑΣΕΙΣ</a:t>
            </a:r>
            <a:r>
              <a:rPr lang="pt-PT" sz="3240" dirty="0"/>
              <a:t> ΓΙΑ ΣΧΟΛ</a:t>
            </a:r>
            <a:r>
              <a:rPr lang="el-GR" sz="3240" dirty="0"/>
              <a:t>Ε</a:t>
            </a:r>
            <a:r>
              <a:rPr lang="pt-PT" sz="3240" dirty="0"/>
              <a:t>ΙΑ</a:t>
            </a:r>
            <a:endParaRPr sz="3240" dirty="0"/>
          </a:p>
        </p:txBody>
      </p:sp>
      <p:sp>
        <p:nvSpPr>
          <p:cNvPr id="219" name="Google Shape;219;p20"/>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1820"/>
              <a:buNone/>
            </a:pPr>
            <a:r>
              <a:rPr lang="pt-PT" sz="1820" i="1" dirty="0"/>
              <a:t>Συνιστώμενοι γενικοί κανόνες για τη βελτίωση του συνολικού σχολικού κλίματος.</a:t>
            </a:r>
            <a:endParaRPr sz="1820" dirty="0"/>
          </a:p>
          <a:p>
            <a:pPr marL="0" lvl="0" indent="0" algn="l" rtl="0">
              <a:lnSpc>
                <a:spcPct val="80000"/>
              </a:lnSpc>
              <a:spcBef>
                <a:spcPts val="880"/>
              </a:spcBef>
              <a:spcAft>
                <a:spcPts val="0"/>
              </a:spcAft>
              <a:buClr>
                <a:schemeClr val="dk1"/>
              </a:buClr>
              <a:buSzPts val="1400"/>
              <a:buNone/>
            </a:pPr>
            <a:r>
              <a:rPr lang="pt-PT" sz="1400" dirty="0"/>
              <a:t>Πρέπει να υπάρχουν δύο γενικές προϋποθέσεις για να αποφευχθεί ο εκφοβισμός: (1) οι ενήλικες στα σχολεία πρέπει να γνωρίζουν την έκταση των προβλημάτων εκφοβισ</a:t>
            </a:r>
            <a:r>
              <a:rPr lang="el-GR" sz="1400" dirty="0" err="1"/>
              <a:t>τή</a:t>
            </a:r>
            <a:r>
              <a:rPr lang="pt-PT" sz="1400" dirty="0"/>
              <a:t>/θύματος στα σχολεία τους. και (2) αυτοί οι ενήλικες πρέπει να εμπλακούν στην αλλαγή της κατάστασης.</a:t>
            </a:r>
            <a:endParaRPr dirty="0"/>
          </a:p>
          <a:p>
            <a:pPr marL="0" lvl="0" indent="0" algn="l" rtl="0">
              <a:lnSpc>
                <a:spcPct val="80000"/>
              </a:lnSpc>
              <a:spcBef>
                <a:spcPts val="880"/>
              </a:spcBef>
              <a:spcAft>
                <a:spcPts val="0"/>
              </a:spcAft>
              <a:buClr>
                <a:schemeClr val="dk1"/>
              </a:buClr>
              <a:buSzPts val="1400"/>
              <a:buNone/>
            </a:pPr>
            <a:r>
              <a:rPr lang="pt-PT" sz="1400" dirty="0"/>
              <a:t>Τα σχολεία και οι τάξεις πρέπει να καθιερώσουν και να τηρούν κανόνες για την αποφυγή του εκφοβισμού. Οι ενήλικες πρέπει να επικοινωνούν με σαφήνεια και συνέπεια ότι ο εκφοβισμός δεν είναι αποδεκτή συμπεριφορά. Οι ακόλουθοι κανόνες στοχεύουν σε όλους τους μαθητές:</a:t>
            </a:r>
            <a:endParaRPr dirty="0"/>
          </a:p>
          <a:p>
            <a:pPr marL="342900" lvl="0" indent="-342900" algn="l" rtl="0">
              <a:lnSpc>
                <a:spcPct val="80000"/>
              </a:lnSpc>
              <a:spcBef>
                <a:spcPts val="880"/>
              </a:spcBef>
              <a:spcAft>
                <a:spcPts val="0"/>
              </a:spcAft>
              <a:buClr>
                <a:schemeClr val="dk1"/>
              </a:buClr>
              <a:buSzPts val="1400"/>
              <a:buFont typeface="Arial"/>
              <a:buChar char="•"/>
            </a:pPr>
            <a:r>
              <a:rPr lang="pt-PT" sz="1400" dirty="0"/>
              <a:t>Δεν θα εκφοβίζουμε άλλους μαθητές.</a:t>
            </a:r>
            <a:endParaRPr dirty="0"/>
          </a:p>
          <a:p>
            <a:pPr marL="342900" lvl="0" indent="-342900" algn="l" rtl="0">
              <a:lnSpc>
                <a:spcPct val="80000"/>
              </a:lnSpc>
              <a:spcBef>
                <a:spcPts val="880"/>
              </a:spcBef>
              <a:spcAft>
                <a:spcPts val="0"/>
              </a:spcAft>
              <a:buClr>
                <a:schemeClr val="dk1"/>
              </a:buClr>
              <a:buSzPts val="1400"/>
              <a:buFont typeface="Arial"/>
              <a:buChar char="•"/>
            </a:pPr>
            <a:r>
              <a:rPr lang="pt-PT" sz="1400" dirty="0"/>
              <a:t>Θα προσπαθήσουμε να βοηθήσουμε μαθητές που εκφοβίζονται.</a:t>
            </a:r>
            <a:endParaRPr dirty="0"/>
          </a:p>
          <a:p>
            <a:pPr marL="342900" lvl="0" indent="-342900" algn="l" rtl="0">
              <a:lnSpc>
                <a:spcPct val="80000"/>
              </a:lnSpc>
              <a:spcBef>
                <a:spcPts val="880"/>
              </a:spcBef>
              <a:spcAft>
                <a:spcPts val="0"/>
              </a:spcAft>
              <a:buClr>
                <a:schemeClr val="dk1"/>
              </a:buClr>
              <a:buSzPts val="1400"/>
              <a:buFont typeface="Arial"/>
              <a:buChar char="•"/>
            </a:pPr>
            <a:r>
              <a:rPr lang="pt-PT" sz="1400" dirty="0"/>
              <a:t>Θα το θέσουμε ως σημείο να συμπεριληφθούν ΟΛΟΙ οι μαθητές που εύκολα παραμένουν.</a:t>
            </a:r>
            <a:endParaRPr dirty="0"/>
          </a:p>
          <a:p>
            <a:pPr marL="0" lvl="0" indent="0" algn="l" rtl="0">
              <a:lnSpc>
                <a:spcPct val="80000"/>
              </a:lnSpc>
              <a:spcBef>
                <a:spcPts val="880"/>
              </a:spcBef>
              <a:spcAft>
                <a:spcPts val="0"/>
              </a:spcAft>
              <a:buClr>
                <a:schemeClr val="dk1"/>
              </a:buClr>
              <a:buSzPts val="1400"/>
              <a:buNone/>
            </a:pPr>
            <a:r>
              <a:rPr lang="pt-PT" sz="1400" dirty="0"/>
              <a:t>Όταν γνωρίζουμε ότι κάποιος εκφοβίζεται, θα πούμε σε έναν δάσκαλο, έναν γονέα ή έναν ενήλικο που εμπιστευόμαστε. Οι μαθητές θα πρέπει να είναι βέβαιοι ότι το να λένε σε έναν ενήλικα δεν είναι «κουβέντα», αλλά αντ 'αυτού οι μαθητές δείχνουν συμπόνια για τα θύματα της συμπεριφοράς εκφοβισμού.</a:t>
            </a:r>
            <a:endParaRPr dirty="0"/>
          </a:p>
          <a:p>
            <a:pPr marL="0" lvl="0" indent="0" algn="l" rtl="0">
              <a:lnSpc>
                <a:spcPct val="80000"/>
              </a:lnSpc>
              <a:spcBef>
                <a:spcPts val="880"/>
              </a:spcBef>
              <a:spcAft>
                <a:spcPts val="0"/>
              </a:spcAft>
              <a:buClr>
                <a:schemeClr val="dk1"/>
              </a:buClr>
              <a:buSzPts val="1400"/>
              <a:buNone/>
            </a:pPr>
            <a:r>
              <a:rPr lang="pt-PT" sz="1400" dirty="0"/>
              <a:t>Είναι σημαντικό να σημειωθεί ότι αυτοί οι κανόνες στοχεύουν σε όλους τους μαθητές, όχι μόνο τους εκφοβιστές ή τα θύματα. Η εισαγωγή αυτών των κανόνων θεσπίζει κανόνες στην τάξη ή «δομές» που μπορούν να συμβάλουν στην πρόληψη του εκφοβισμού.</a:t>
            </a:r>
            <a:endParaRPr dirty="0"/>
          </a:p>
          <a:p>
            <a:pPr marL="0" lvl="0" indent="0" algn="l" rtl="0">
              <a:lnSpc>
                <a:spcPct val="80000"/>
              </a:lnSpc>
              <a:spcBef>
                <a:spcPts val="880"/>
              </a:spcBef>
              <a:spcAft>
                <a:spcPts val="0"/>
              </a:spcAft>
              <a:buClr>
                <a:schemeClr val="dk1"/>
              </a:buClr>
              <a:buSzPts val="1400"/>
              <a:buNone/>
            </a:pPr>
            <a:endParaRPr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buSzPts val="3240"/>
            </a:pPr>
            <a:r>
              <a:rPr lang="pt-PT" sz="3240" dirty="0"/>
              <a:t>ΠΡΟΛΗΨΗ </a:t>
            </a:r>
            <a:r>
              <a:rPr lang="el-GR" sz="3240" dirty="0"/>
              <a:t>ΕΚΦΟΒΙΣΜΟΥ</a:t>
            </a:r>
            <a:r>
              <a:rPr lang="pt-PT" sz="3240" dirty="0"/>
              <a:t>: </a:t>
            </a:r>
            <a:r>
              <a:rPr lang="el-GR" sz="3240" dirty="0"/>
              <a:t>ΠΡΟΤΑΣΕΙΣ</a:t>
            </a:r>
            <a:r>
              <a:rPr lang="pt-PT" sz="3240" dirty="0"/>
              <a:t> ΓΙΑ ΣΧΟΛ</a:t>
            </a:r>
            <a:r>
              <a:rPr lang="el-GR" sz="3240" dirty="0"/>
              <a:t>Ε</a:t>
            </a:r>
            <a:r>
              <a:rPr lang="pt-PT" sz="3240" dirty="0"/>
              <a:t>ΙΑ</a:t>
            </a:r>
            <a:endParaRPr sz="3240" dirty="0"/>
          </a:p>
        </p:txBody>
      </p:sp>
      <p:sp>
        <p:nvSpPr>
          <p:cNvPr id="225" name="Google Shape;225;p21"/>
          <p:cNvSpPr txBox="1">
            <a:spLocks noGrp="1"/>
          </p:cNvSpPr>
          <p:nvPr>
            <p:ph type="body" idx="1"/>
          </p:nvPr>
        </p:nvSpPr>
        <p:spPr>
          <a:xfrm>
            <a:off x="457200" y="1752600"/>
            <a:ext cx="7979434" cy="440665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405"/>
              <a:buNone/>
            </a:pPr>
            <a:r>
              <a:rPr lang="pt-PT" sz="2405" i="1" dirty="0"/>
              <a:t>Συνέπειες της συμπεριφοράς εκφοβισμού.</a:t>
            </a:r>
            <a:endParaRPr sz="2405" dirty="0"/>
          </a:p>
          <a:p>
            <a:pPr marL="0" lvl="0" indent="0" algn="l" rtl="0">
              <a:lnSpc>
                <a:spcPct val="80000"/>
              </a:lnSpc>
              <a:spcBef>
                <a:spcPts val="970"/>
              </a:spcBef>
              <a:spcAft>
                <a:spcPts val="0"/>
              </a:spcAft>
              <a:buClr>
                <a:schemeClr val="dk1"/>
              </a:buClr>
              <a:buSzPts val="1850"/>
              <a:buNone/>
            </a:pPr>
            <a:r>
              <a:rPr lang="pt-PT" sz="1850" dirty="0"/>
              <a:t>Η θέσπιση κανόνων κατά του εκφοβισμού απαιτεί τη δημιουργία θετικών ή αρνητικών συνεπειών για την παρακολούθηση ή την παραβίαση κανόνων. Τα καλύτερα αποτελέσματα επιτυγχάνονται μέσω ενός συνδυασμού γενναιόδωρου λεκτικού επαίνου ή άλλων κοινωνικών ενισχύσεων για θετικές δραστηριότητες και συνεπείς αρνητικές συνέπειες για επιθετική συμπεριφορά που παραβιάζει τους κανόνες. Οι εκπαιδευτικοί πρέπει να δημιουργήσουν μια θετική, φιλική και εμπιστευτική σχέση με την τάξη και κάθε μεμονωμένο μαθητή. Αυτό ισχύει ιδιαίτερα για επιθετικούς, </a:t>
            </a:r>
            <a:r>
              <a:rPr lang="el-GR" sz="1850" dirty="0"/>
              <a:t>άτακτους</a:t>
            </a:r>
            <a:r>
              <a:rPr lang="pt-PT" sz="1850" dirty="0"/>
              <a:t> μαθητές που μπορεί να είχαν αρνητικές εμπειρίες με ενήλικες. Είναι ευκολότερο για έναν μαθητή να δέχεται κριτική εάν αισθάνεται ότι εκτιμάται και του άρεσε. Οι εκπαιδευτικοί πρέπει επίσης να γνωρίζουν τη συμπεριφορά τους. Οι εκπαιδευτικοί χρησιμεύουν συχνά ως "πρότυπα" για μαθητές που τους σέβονται και μπορεί να επιθυμούν να τους μιμηθούν. </a:t>
            </a:r>
            <a:r>
              <a:rPr lang="el-GR" sz="1850" dirty="0"/>
              <a:t>Όμοια</a:t>
            </a:r>
            <a:r>
              <a:rPr lang="pt-PT" sz="1850" dirty="0"/>
              <a:t>,</a:t>
            </a:r>
            <a:r>
              <a:rPr lang="el-GR" sz="1850" dirty="0"/>
              <a:t> οι μαθητές δεν πρόκειται να σεβαστούν το δάσκαλο ή τους κανόνες της τάξης κατά του εκφοβισμού, αν ο δάσκαλος είναι σαρκαστικός, άδικος ή βίαιος.</a:t>
            </a:r>
            <a:endParaRPr sz="185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dirty="0"/>
              <a:t>ΠΑΡΕΜΒΑΣΕΙΣ</a:t>
            </a:r>
            <a:r>
              <a:rPr lang="el-GR" dirty="0"/>
              <a:t> ΣΕ</a:t>
            </a:r>
            <a:r>
              <a:rPr lang="pt-PT" dirty="0"/>
              <a:t> ΣΧΟΛΙΚΟ ΕΠΙΠΕΔΟ</a:t>
            </a:r>
            <a:endParaRPr dirty="0"/>
          </a:p>
        </p:txBody>
      </p:sp>
      <p:sp>
        <p:nvSpPr>
          <p:cNvPr id="231" name="Google Shape;231;p2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1550"/>
              <a:buNone/>
            </a:pPr>
            <a:r>
              <a:rPr lang="pt-PT" sz="1550" dirty="0"/>
              <a:t>Οι παρεμβάσεις σε σχολικό επίπεδο έχουν σχεδιαστεί για τη βελτίωση του συνολικού σχολικού κλίματος. Αυτές οι παρεμβάσεις στοχεύουν ολόκληρο τον σχολικό πληθυσμό.</a:t>
            </a:r>
            <a:endParaRPr dirty="0"/>
          </a:p>
          <a:p>
            <a:pPr marL="342900" lvl="0" indent="-342900" algn="l" rtl="0">
              <a:lnSpc>
                <a:spcPct val="80000"/>
              </a:lnSpc>
              <a:spcBef>
                <a:spcPts val="910"/>
              </a:spcBef>
              <a:spcAft>
                <a:spcPts val="0"/>
              </a:spcAft>
              <a:buClr>
                <a:schemeClr val="dk1"/>
              </a:buClr>
              <a:buSzPts val="1550"/>
              <a:buFont typeface="Arial"/>
              <a:buChar char="•"/>
            </a:pPr>
            <a:r>
              <a:rPr lang="pt-PT" sz="1550" i="1" dirty="0"/>
              <a:t>Δημιουργία συντονιστικής επιτροπής για την πρόληψη του εκφοβισμού</a:t>
            </a:r>
            <a:r>
              <a:rPr lang="pt-PT" sz="1550" dirty="0"/>
              <a:t>: Αυτή η επιτροπή θα συντονίσει όλες τις πτυχές των προσπαθειών πρόληψης της βίας ενός σχολείου, συμπεριλαμβανομένων των προσπαθειών κατά του εκφοβισμού.</a:t>
            </a:r>
            <a:endParaRPr dirty="0"/>
          </a:p>
          <a:p>
            <a:pPr marL="342900" lvl="0" indent="-342900" algn="l" rtl="0">
              <a:lnSpc>
                <a:spcPct val="80000"/>
              </a:lnSpc>
              <a:spcBef>
                <a:spcPts val="910"/>
              </a:spcBef>
              <a:spcAft>
                <a:spcPts val="0"/>
              </a:spcAft>
              <a:buClr>
                <a:schemeClr val="dk1"/>
              </a:buClr>
              <a:buSzPts val="1550"/>
              <a:buFont typeface="Arial"/>
              <a:buChar char="•"/>
            </a:pPr>
            <a:r>
              <a:rPr lang="pt-PT" sz="1550" i="1" dirty="0"/>
              <a:t>Διαχε</a:t>
            </a:r>
            <a:r>
              <a:rPr lang="el-GR" sz="1550" i="1" dirty="0"/>
              <a:t>ί</a:t>
            </a:r>
            <a:r>
              <a:rPr lang="pt-PT" sz="1550" i="1" dirty="0"/>
              <a:t>ρι</a:t>
            </a:r>
            <a:r>
              <a:rPr lang="el-GR" sz="1550" i="1" dirty="0" err="1"/>
              <a:t>ση</a:t>
            </a:r>
            <a:r>
              <a:rPr lang="pt-PT" sz="1550" i="1" dirty="0"/>
              <a:t> μια</a:t>
            </a:r>
            <a:r>
              <a:rPr lang="el-GR" sz="1550" i="1" dirty="0"/>
              <a:t>ς</a:t>
            </a:r>
            <a:r>
              <a:rPr lang="pt-PT" sz="1550" i="1" dirty="0"/>
              <a:t> ανώνυμη έρευνα ερωτηματολογίων</a:t>
            </a:r>
            <a:r>
              <a:rPr lang="pt-PT" sz="1550" dirty="0"/>
              <a:t>: Ένα ερωτηματολόγιο μαθητή μπορεί να καθορίσει τη φύση και την έκταση των προβλημάτων εκφοβισμού / θύματος στο σχολείο.</a:t>
            </a:r>
            <a:endParaRPr dirty="0"/>
          </a:p>
          <a:p>
            <a:pPr marL="342900" lvl="0" indent="-342900" algn="l" rtl="0">
              <a:lnSpc>
                <a:spcPct val="80000"/>
              </a:lnSpc>
              <a:spcBef>
                <a:spcPts val="910"/>
              </a:spcBef>
              <a:spcAft>
                <a:spcPts val="0"/>
              </a:spcAft>
              <a:buClr>
                <a:schemeClr val="dk1"/>
              </a:buClr>
              <a:buSzPts val="1550"/>
              <a:buFont typeface="Arial"/>
              <a:buChar char="•"/>
            </a:pPr>
            <a:r>
              <a:rPr lang="el-GR" sz="1550" i="1" dirty="0"/>
              <a:t>Διατήρηση</a:t>
            </a:r>
            <a:r>
              <a:rPr lang="pt-PT" sz="1550" i="1" dirty="0"/>
              <a:t> μια</a:t>
            </a:r>
            <a:r>
              <a:rPr lang="el-GR" sz="1550" i="1" dirty="0"/>
              <a:t>ς</a:t>
            </a:r>
            <a:r>
              <a:rPr lang="pt-PT" sz="1550" i="1" dirty="0"/>
              <a:t> Ημέρα</a:t>
            </a:r>
            <a:r>
              <a:rPr lang="el-GR" sz="1550" i="1" dirty="0"/>
              <a:t>ς Σχολικού</a:t>
            </a:r>
            <a:r>
              <a:rPr lang="pt-PT" sz="1550" i="1" dirty="0"/>
              <a:t> Συνεδρ</a:t>
            </a:r>
            <a:r>
              <a:rPr lang="el-GR" sz="1550" i="1" dirty="0"/>
              <a:t>ίου</a:t>
            </a:r>
            <a:r>
              <a:rPr lang="pt-PT" sz="1550" i="1" dirty="0"/>
              <a:t> </a:t>
            </a:r>
            <a:r>
              <a:rPr lang="pt-PT" sz="1550" dirty="0"/>
              <a:t>: Αύξηση της ευαισθητοποίησης και της συμμετοχής του σχολείου και της κοινότητας δημιουργώντας ένα μακροπρόθεσμο σχέδιο κατά του εκφοβισμού. Εκτός από το προσωπικό του σχολείου, επιλεγμένοι μαθητές και γονείς θα πρέπει να συμμετέχουν.</a:t>
            </a:r>
            <a:endParaRPr dirty="0"/>
          </a:p>
          <a:p>
            <a:pPr marL="342900" lvl="0" indent="-342900" algn="l" rtl="0">
              <a:lnSpc>
                <a:spcPct val="80000"/>
              </a:lnSpc>
              <a:spcBef>
                <a:spcPts val="910"/>
              </a:spcBef>
              <a:spcAft>
                <a:spcPts val="0"/>
              </a:spcAft>
              <a:buClr>
                <a:schemeClr val="dk1"/>
              </a:buClr>
              <a:buSzPts val="1550"/>
              <a:buFont typeface="Arial"/>
              <a:buChar char="•"/>
            </a:pPr>
            <a:r>
              <a:rPr lang="pt-PT" sz="1550" i="1" dirty="0"/>
              <a:t>Βελτίωση εποπτείας και εξωτερικού περιβάλλοντος</a:t>
            </a:r>
            <a:r>
              <a:rPr lang="pt-PT" sz="1550" dirty="0"/>
              <a:t>: Παρ</a:t>
            </a:r>
            <a:r>
              <a:rPr lang="el-GR" sz="1550" dirty="0" err="1"/>
              <a:t>οχή</a:t>
            </a:r>
            <a:r>
              <a:rPr lang="pt-PT" sz="1550" dirty="0"/>
              <a:t> επαρκ</a:t>
            </a:r>
            <a:r>
              <a:rPr lang="el-GR" sz="1550" dirty="0" err="1"/>
              <a:t>ούς</a:t>
            </a:r>
            <a:r>
              <a:rPr lang="pt-PT" sz="1550" dirty="0"/>
              <a:t> αριθμ</a:t>
            </a:r>
            <a:r>
              <a:rPr lang="el-GR" sz="1550" dirty="0" err="1"/>
              <a:t>ού</a:t>
            </a:r>
            <a:r>
              <a:rPr lang="pt-PT" sz="1550" dirty="0"/>
              <a:t> ενηλίκων ("πυκνότητα δασκάλων") κατά τη διάρκεια του μεσημεριανού γεύματος, τ</a:t>
            </a:r>
            <a:r>
              <a:rPr lang="el-GR" sz="1550" dirty="0"/>
              <a:t>ων διαλειμμάτων</a:t>
            </a:r>
            <a:r>
              <a:rPr lang="pt-PT" sz="1550" dirty="0"/>
              <a:t> και των δια</a:t>
            </a:r>
            <a:r>
              <a:rPr lang="el-GR" sz="1550" dirty="0"/>
              <a:t>κοπώ</a:t>
            </a:r>
            <a:r>
              <a:rPr lang="pt-PT" sz="1550" dirty="0"/>
              <a:t>ν σε μια προσπάθεια </a:t>
            </a:r>
            <a:r>
              <a:rPr lang="el-GR" sz="1550" dirty="0"/>
              <a:t>για</a:t>
            </a:r>
            <a:r>
              <a:rPr lang="pt-PT" sz="1550" dirty="0"/>
              <a:t> γρήγορ</a:t>
            </a:r>
            <a:r>
              <a:rPr lang="el-GR" sz="1550" dirty="0"/>
              <a:t>η παρέμβαση</a:t>
            </a:r>
            <a:r>
              <a:rPr lang="pt-PT" sz="1550" dirty="0"/>
              <a:t> σε συγκρούσεις μαθητών.</a:t>
            </a:r>
            <a:endParaRPr dirty="0"/>
          </a:p>
          <a:p>
            <a:pPr marL="342900" lvl="0" indent="-342900" algn="l" rtl="0">
              <a:lnSpc>
                <a:spcPct val="80000"/>
              </a:lnSpc>
              <a:spcBef>
                <a:spcPts val="910"/>
              </a:spcBef>
              <a:spcAft>
                <a:spcPts val="0"/>
              </a:spcAft>
              <a:buClr>
                <a:schemeClr val="dk1"/>
              </a:buClr>
              <a:buSzPts val="1550"/>
              <a:buFont typeface="Arial"/>
              <a:buChar char="•"/>
            </a:pPr>
            <a:r>
              <a:rPr lang="pt-PT" sz="1550" i="1" dirty="0"/>
              <a:t>Συμμετοχή γονέων</a:t>
            </a:r>
            <a:r>
              <a:rPr lang="pt-PT" sz="1550" dirty="0"/>
              <a:t>: Πραγματοπο</a:t>
            </a:r>
            <a:r>
              <a:rPr lang="el-GR" sz="1550" dirty="0" err="1"/>
              <a:t>ίηση</a:t>
            </a:r>
            <a:r>
              <a:rPr lang="pt-PT" sz="1550" dirty="0"/>
              <a:t> συναντήσ</a:t>
            </a:r>
            <a:r>
              <a:rPr lang="el-GR" sz="1550" dirty="0" err="1"/>
              <a:t>εων</a:t>
            </a:r>
            <a:r>
              <a:rPr lang="pt-PT" sz="1550" dirty="0"/>
              <a:t> και </a:t>
            </a:r>
            <a:r>
              <a:rPr lang="el-GR" sz="1550" dirty="0"/>
              <a:t>παροχή</a:t>
            </a:r>
            <a:r>
              <a:rPr lang="pt-PT" sz="1550" dirty="0"/>
              <a:t> πληροφορ</a:t>
            </a:r>
            <a:r>
              <a:rPr lang="el-GR" sz="1550" dirty="0"/>
              <a:t>ιών</a:t>
            </a:r>
            <a:r>
              <a:rPr lang="pt-PT" sz="1550" dirty="0"/>
              <a:t> στους γονείς του σχολείου για να </a:t>
            </a:r>
            <a:r>
              <a:rPr lang="el-GR" sz="1550" dirty="0"/>
              <a:t>ενημερωθούν</a:t>
            </a:r>
            <a:r>
              <a:rPr lang="pt-PT" sz="1550" dirty="0"/>
              <a:t> για το σχέδιο δράσης κατά του εκφοβισμού του σχολείου.</a:t>
            </a:r>
            <a:endParaRPr dirty="0"/>
          </a:p>
          <a:p>
            <a:pPr marL="0" lvl="0" indent="0" algn="l" rtl="0">
              <a:lnSpc>
                <a:spcPct val="80000"/>
              </a:lnSpc>
              <a:spcBef>
                <a:spcPts val="910"/>
              </a:spcBef>
              <a:spcAft>
                <a:spcPts val="0"/>
              </a:spcAft>
              <a:buClr>
                <a:schemeClr val="dk1"/>
              </a:buClr>
              <a:buSzPts val="1550"/>
              <a:buNone/>
            </a:pPr>
            <a:endParaRPr sz="15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r>
              <a:rPr lang="pt-PT" dirty="0"/>
              <a:t>ΠΑΡΕΜΒΑΣΕΙΣ</a:t>
            </a:r>
            <a:r>
              <a:rPr lang="el-GR" dirty="0"/>
              <a:t> ΣΕ</a:t>
            </a:r>
            <a:r>
              <a:rPr lang="pt-PT" dirty="0"/>
              <a:t> ΕΠΙΠΕΔΟ</a:t>
            </a:r>
            <a:r>
              <a:rPr lang="el-GR" dirty="0"/>
              <a:t> ΤΑΞΗΣ</a:t>
            </a:r>
            <a:endParaRPr dirty="0"/>
          </a:p>
        </p:txBody>
      </p:sp>
      <p:sp>
        <p:nvSpPr>
          <p:cNvPr id="237" name="Google Shape;237;p23"/>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1550"/>
              <a:buNone/>
            </a:pPr>
            <a:r>
              <a:rPr lang="pt-PT" sz="1550" dirty="0"/>
              <a:t>Οι παρεμβάσεις σε επίπεδο τάξης έχουν σχεδιαστεί για να βελτιώσουν το κοινωνικό κλίμα μιας μεμονωμένης τάξης. Αυτές οι παρεμβάσεις στοχεύουν σε ολόκληρη την τάξη.</a:t>
            </a:r>
            <a:endParaRPr dirty="0"/>
          </a:p>
          <a:p>
            <a:pPr marL="342900" lvl="0" indent="-342900" algn="l" rtl="0">
              <a:lnSpc>
                <a:spcPct val="80000"/>
              </a:lnSpc>
              <a:spcBef>
                <a:spcPts val="910"/>
              </a:spcBef>
              <a:spcAft>
                <a:spcPts val="0"/>
              </a:spcAft>
              <a:buClr>
                <a:schemeClr val="dk1"/>
              </a:buClr>
              <a:buSzPts val="1550"/>
              <a:buFont typeface="Arial"/>
              <a:buChar char="•"/>
            </a:pPr>
            <a:r>
              <a:rPr lang="pt-PT" sz="1550" i="1" dirty="0"/>
              <a:t>Καθιέρωση κανόνων στην τάξη κατά του εκφοβισμού</a:t>
            </a:r>
            <a:r>
              <a:rPr lang="pt-PT" sz="1550" dirty="0"/>
              <a:t>: Συμμετοχή των μαθητών στη δημιουργία κανόνων κατά του εκφοβισμού για την ανάπτυξη της προσωπικής ευθύνης ενός μαθητή για συμμόρφωση με αυτούς τους κανόνες.</a:t>
            </a:r>
            <a:endParaRPr dirty="0"/>
          </a:p>
          <a:p>
            <a:pPr marL="342900" lvl="0" indent="-342900" algn="l" rtl="0">
              <a:lnSpc>
                <a:spcPct val="80000"/>
              </a:lnSpc>
              <a:spcBef>
                <a:spcPts val="910"/>
              </a:spcBef>
              <a:spcAft>
                <a:spcPts val="0"/>
              </a:spcAft>
              <a:buClr>
                <a:schemeClr val="dk1"/>
              </a:buClr>
              <a:buSzPts val="1550"/>
              <a:buFont typeface="Arial"/>
              <a:buChar char="•"/>
            </a:pPr>
            <a:r>
              <a:rPr lang="pt-PT" sz="1550" i="1" dirty="0"/>
              <a:t>Δημιουργ</a:t>
            </a:r>
            <a:r>
              <a:rPr lang="el-GR" sz="1550" i="1" dirty="0"/>
              <a:t>ία</a:t>
            </a:r>
            <a:r>
              <a:rPr lang="pt-PT" sz="1550" i="1" dirty="0"/>
              <a:t> θετικ</a:t>
            </a:r>
            <a:r>
              <a:rPr lang="el-GR" sz="1550" i="1" dirty="0" err="1"/>
              <a:t>ών</a:t>
            </a:r>
            <a:r>
              <a:rPr lang="pt-PT" sz="1550" i="1" dirty="0"/>
              <a:t> και αρνητικ</a:t>
            </a:r>
            <a:r>
              <a:rPr lang="el-GR" sz="1550" i="1" dirty="0" err="1"/>
              <a:t>ών</a:t>
            </a:r>
            <a:r>
              <a:rPr lang="pt-PT" sz="1550" i="1" dirty="0"/>
              <a:t> συν</a:t>
            </a:r>
            <a:r>
              <a:rPr lang="el-GR" sz="1550" i="1" dirty="0"/>
              <a:t>ε</a:t>
            </a:r>
            <a:r>
              <a:rPr lang="pt-PT" sz="1550" i="1" dirty="0"/>
              <a:t>πει</a:t>
            </a:r>
            <a:r>
              <a:rPr lang="el-GR" sz="1550" i="1" dirty="0" err="1"/>
              <a:t>ών</a:t>
            </a:r>
            <a:r>
              <a:rPr lang="pt-PT" sz="1550" i="1" dirty="0"/>
              <a:t> του εκφοβισμού</a:t>
            </a:r>
            <a:r>
              <a:rPr lang="pt-PT" sz="1550" dirty="0"/>
              <a:t>: Καθιέρωση κοινωνικής ενίσχυσης (δηλ. Έπαινος, φιλική προσοχή) για θετική συμπεριφορά και κυρώσεις για ανεπιθύμητη συμπεριφορά. Η αρνητική συνέπεια θα πρέπει να προκαλεί δυσφορία χωρίς να γίνεται αντιληπτή ως κακόβουλη ή άδικη. Οι αρνητικές συνέπειες πρέπει να είναι κατάλληλες και να σχετίζονται με τη συμπεριφορά. Δεν πρέπει να χρησιμοποιούνται επιπλέον εργασίες, όπως εργασία στο σπίτι ή αντιγραφή από λεξικό.</a:t>
            </a:r>
            <a:endParaRPr dirty="0"/>
          </a:p>
          <a:p>
            <a:pPr marL="342900" lvl="0" indent="-342900" algn="l" rtl="0">
              <a:lnSpc>
                <a:spcPct val="80000"/>
              </a:lnSpc>
              <a:spcBef>
                <a:spcPts val="910"/>
              </a:spcBef>
              <a:spcAft>
                <a:spcPts val="0"/>
              </a:spcAft>
              <a:buClr>
                <a:schemeClr val="dk1"/>
              </a:buClr>
              <a:buSzPts val="1550"/>
              <a:buFont typeface="Arial"/>
              <a:buChar char="•"/>
            </a:pPr>
            <a:r>
              <a:rPr lang="el-GR" sz="1550" i="1" dirty="0"/>
              <a:t>Τ</a:t>
            </a:r>
            <a:r>
              <a:rPr lang="pt-PT" sz="1550" i="1" dirty="0"/>
              <a:t>ακτικές συναντήσεις στην τάξη </a:t>
            </a:r>
            <a:r>
              <a:rPr lang="pt-PT" sz="1550" dirty="0"/>
              <a:t>: Παρ</a:t>
            </a:r>
            <a:r>
              <a:rPr lang="el-GR" sz="1550" dirty="0" err="1"/>
              <a:t>οχή</a:t>
            </a:r>
            <a:r>
              <a:rPr lang="pt-PT" sz="1550" dirty="0"/>
              <a:t> </a:t>
            </a:r>
            <a:r>
              <a:rPr lang="el-GR" sz="1550" dirty="0"/>
              <a:t>ενός</a:t>
            </a:r>
            <a:r>
              <a:rPr lang="pt-PT" sz="1550" dirty="0"/>
              <a:t> φόρουμ για μαθητές και εκπαιδευτικούς να αναπτύξουν, να αποσαφηνίσουν και να αξιολογήσουν κανόνες για συμπεριφορά κατά του εκφοβισμού.</a:t>
            </a:r>
            <a:endParaRPr dirty="0"/>
          </a:p>
          <a:p>
            <a:pPr marL="342900" lvl="0" indent="-342900" algn="l" rtl="0">
              <a:lnSpc>
                <a:spcPct val="80000"/>
              </a:lnSpc>
              <a:spcBef>
                <a:spcPts val="910"/>
              </a:spcBef>
              <a:spcAft>
                <a:spcPts val="0"/>
              </a:spcAft>
              <a:buClr>
                <a:schemeClr val="dk1"/>
              </a:buClr>
              <a:buSzPts val="1550"/>
              <a:buFont typeface="Arial"/>
              <a:buChar char="•"/>
            </a:pPr>
            <a:r>
              <a:rPr lang="pt-PT" sz="1550" i="1" dirty="0"/>
              <a:t>Γνωρ</a:t>
            </a:r>
            <a:r>
              <a:rPr lang="el-GR" sz="1550" i="1" dirty="0" err="1"/>
              <a:t>ιμία</a:t>
            </a:r>
            <a:r>
              <a:rPr lang="pt-PT" sz="1550" i="1" dirty="0"/>
              <a:t> με τους γονείς</a:t>
            </a:r>
            <a:r>
              <a:rPr lang="pt-PT" sz="1550" dirty="0"/>
              <a:t>: </a:t>
            </a:r>
            <a:r>
              <a:rPr lang="el-GR" sz="1550" dirty="0"/>
              <a:t>Πραγματοποίηση</a:t>
            </a:r>
            <a:r>
              <a:rPr lang="pt-PT" sz="1550" dirty="0"/>
              <a:t> γενικ</a:t>
            </a:r>
            <a:r>
              <a:rPr lang="el-GR" sz="1550" dirty="0" err="1"/>
              <a:t>ών</a:t>
            </a:r>
            <a:r>
              <a:rPr lang="pt-PT" sz="1550" dirty="0"/>
              <a:t> συναντήσε</a:t>
            </a:r>
            <a:r>
              <a:rPr lang="el-GR" sz="1550" dirty="0"/>
              <a:t>ων</a:t>
            </a:r>
            <a:r>
              <a:rPr lang="pt-PT" sz="1550" dirty="0"/>
              <a:t> στην τάξη ή σε επίπεδο τάξης με τους γονείς για να βελτιώ</a:t>
            </a:r>
            <a:r>
              <a:rPr lang="el-GR" sz="1550" dirty="0" err="1"/>
              <a:t>θεί</a:t>
            </a:r>
            <a:r>
              <a:rPr lang="pt-PT" sz="1550" dirty="0"/>
              <a:t> η επικοινωνία μεταξύ σχολείου και οικογένειας και να ενημερ</a:t>
            </a:r>
            <a:r>
              <a:rPr lang="el-GR" sz="1550" dirty="0"/>
              <a:t>ωθούν</a:t>
            </a:r>
            <a:r>
              <a:rPr lang="pt-PT" sz="1550" dirty="0"/>
              <a:t> ο</a:t>
            </a:r>
            <a:r>
              <a:rPr lang="el-GR" sz="1550" dirty="0"/>
              <a:t>ι</a:t>
            </a:r>
            <a:r>
              <a:rPr lang="pt-PT" sz="1550" dirty="0"/>
              <a:t> γονείς για τις προσπάθειες κατά του εκφοβισμού.</a:t>
            </a:r>
            <a:endParaRPr dirty="0"/>
          </a:p>
          <a:p>
            <a:pPr marL="0" lvl="0" indent="0" algn="l" rtl="0">
              <a:lnSpc>
                <a:spcPct val="80000"/>
              </a:lnSpc>
              <a:spcBef>
                <a:spcPts val="910"/>
              </a:spcBef>
              <a:spcAft>
                <a:spcPts val="0"/>
              </a:spcAft>
              <a:buClr>
                <a:schemeClr val="dk1"/>
              </a:buClr>
              <a:buSzPts val="1550"/>
              <a:buNone/>
            </a:pPr>
            <a:endParaRPr sz="155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r>
              <a:rPr lang="pt-PT" dirty="0"/>
              <a:t>ΠΑΡΕΜΒΑΣΕΙΣ</a:t>
            </a:r>
            <a:r>
              <a:rPr lang="el-GR" dirty="0"/>
              <a:t> ΣΕ</a:t>
            </a:r>
            <a:r>
              <a:rPr lang="pt-PT" dirty="0"/>
              <a:t> </a:t>
            </a:r>
            <a:r>
              <a:rPr lang="el-GR" dirty="0"/>
              <a:t>ΑΤΟΜΙΚΟ</a:t>
            </a:r>
            <a:r>
              <a:rPr lang="pt-PT" dirty="0"/>
              <a:t> ΕΠΙΠΕΔΟ</a:t>
            </a:r>
            <a:endParaRPr dirty="0"/>
          </a:p>
        </p:txBody>
      </p:sp>
      <p:sp>
        <p:nvSpPr>
          <p:cNvPr id="243" name="Google Shape;243;p2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1400"/>
              <a:buNone/>
            </a:pPr>
            <a:r>
              <a:rPr lang="pt-PT" sz="1400" dirty="0"/>
              <a:t>Οι παρεμβάσεις σε ατομικό επίπεδο έχουν σχεδιαστεί για να αλλάξουν ή να βελτιώσουν τη συμπεριφορά των μαθητών γενικά. Αυτές οι παρεμβάσεις στοχεύουν συγκεκριμένους μαθητές που εμπλέκονται σε εκφοβισμό, είτε ως εκφοβιστές είτε ως θύματα.</a:t>
            </a:r>
            <a:endParaRPr dirty="0"/>
          </a:p>
          <a:p>
            <a:pPr marL="0" lvl="0" indent="0" algn="l" rtl="0">
              <a:lnSpc>
                <a:spcPct val="80000"/>
              </a:lnSpc>
              <a:spcBef>
                <a:spcPts val="880"/>
              </a:spcBef>
              <a:spcAft>
                <a:spcPts val="0"/>
              </a:spcAft>
              <a:buClr>
                <a:schemeClr val="dk1"/>
              </a:buClr>
              <a:buSzPts val="1400"/>
              <a:buNone/>
            </a:pPr>
            <a:r>
              <a:rPr lang="pt-PT" sz="1400" i="1" dirty="0"/>
              <a:t>Σοβαρές συνομιλίες με τον εκφοβιστή ή τους εκφοβιστές</a:t>
            </a:r>
            <a:r>
              <a:rPr lang="pt-PT" sz="1400" dirty="0"/>
              <a:t>: Ξεκινήστε άμεσες συνομιλίες με τον εκφοβιστή. Αυτές οι συνομιλίες πρέπει να περιλαμβάνουν:</a:t>
            </a:r>
            <a:endParaRPr dirty="0"/>
          </a:p>
          <a:p>
            <a:pPr marL="0" lvl="0" indent="0" algn="l" rtl="0">
              <a:lnSpc>
                <a:spcPct val="80000"/>
              </a:lnSpc>
              <a:spcBef>
                <a:spcPts val="880"/>
              </a:spcBef>
              <a:spcAft>
                <a:spcPts val="0"/>
              </a:spcAft>
              <a:buClr>
                <a:schemeClr val="dk1"/>
              </a:buClr>
              <a:buSzPts val="1400"/>
              <a:buNone/>
            </a:pPr>
            <a:r>
              <a:rPr lang="pt-PT" sz="1400" dirty="0"/>
              <a:t>· Τεκμηρ</a:t>
            </a:r>
            <a:r>
              <a:rPr lang="el-GR" sz="1400" dirty="0"/>
              <a:t>ίωση</a:t>
            </a:r>
            <a:r>
              <a:rPr lang="pt-PT" sz="1400" dirty="0"/>
              <a:t> τη</a:t>
            </a:r>
            <a:r>
              <a:rPr lang="el-GR" sz="1400" dirty="0"/>
              <a:t>ς</a:t>
            </a:r>
            <a:r>
              <a:rPr lang="pt-PT" sz="1400" dirty="0"/>
              <a:t> </a:t>
            </a:r>
            <a:r>
              <a:rPr lang="el-GR" sz="1400" dirty="0"/>
              <a:t>εμπλοκής</a:t>
            </a:r>
            <a:r>
              <a:rPr lang="pt-PT" sz="1400" dirty="0"/>
              <a:t> της συμμετοχής στον εκφοβισμό,</a:t>
            </a:r>
            <a:endParaRPr dirty="0"/>
          </a:p>
          <a:p>
            <a:pPr marL="0" lvl="0" indent="0" algn="l" rtl="0">
              <a:lnSpc>
                <a:spcPct val="80000"/>
              </a:lnSpc>
              <a:spcBef>
                <a:spcPts val="880"/>
              </a:spcBef>
              <a:spcAft>
                <a:spcPts val="0"/>
              </a:spcAft>
              <a:buClr>
                <a:schemeClr val="dk1"/>
              </a:buClr>
              <a:buSzPts val="1400"/>
              <a:buNone/>
            </a:pPr>
            <a:r>
              <a:rPr lang="pt-PT" sz="1400" dirty="0"/>
              <a:t>· </a:t>
            </a:r>
            <a:r>
              <a:rPr lang="el-GR" sz="1400" dirty="0"/>
              <a:t>Αποστολή</a:t>
            </a:r>
            <a:r>
              <a:rPr lang="pt-PT" sz="1400" dirty="0"/>
              <a:t> </a:t>
            </a:r>
            <a:r>
              <a:rPr lang="el-GR" sz="1400" dirty="0"/>
              <a:t>ε</a:t>
            </a:r>
            <a:r>
              <a:rPr lang="pt-PT" sz="1400" dirty="0"/>
              <a:t>ν</a:t>
            </a:r>
            <a:r>
              <a:rPr lang="el-GR" sz="1400" dirty="0" err="1"/>
              <a:t>ός</a:t>
            </a:r>
            <a:r>
              <a:rPr lang="pt-PT" sz="1400" dirty="0"/>
              <a:t> σαφ</a:t>
            </a:r>
            <a:r>
              <a:rPr lang="el-GR" sz="1400" dirty="0" err="1"/>
              <a:t>ούς</a:t>
            </a:r>
            <a:r>
              <a:rPr lang="pt-PT" sz="1400" dirty="0"/>
              <a:t>, ισχυρ</a:t>
            </a:r>
            <a:r>
              <a:rPr lang="el-GR" sz="1400" dirty="0" err="1"/>
              <a:t>ού</a:t>
            </a:r>
            <a:r>
              <a:rPr lang="pt-PT" sz="1400" dirty="0"/>
              <a:t> μ</a:t>
            </a:r>
            <a:r>
              <a:rPr lang="el-GR" sz="1400" dirty="0"/>
              <a:t>η</a:t>
            </a:r>
            <a:r>
              <a:rPr lang="pt-PT" sz="1400" dirty="0"/>
              <a:t>ν</a:t>
            </a:r>
            <a:r>
              <a:rPr lang="el-GR" sz="1400" dirty="0"/>
              <a:t>ύ</a:t>
            </a:r>
            <a:r>
              <a:rPr lang="pt-PT" sz="1400" dirty="0"/>
              <a:t>μα</a:t>
            </a:r>
            <a:r>
              <a:rPr lang="el-GR" sz="1400" dirty="0"/>
              <a:t>τος</a:t>
            </a:r>
            <a:r>
              <a:rPr lang="pt-PT" sz="1400" dirty="0"/>
              <a:t> ότι ο εκφοβισμός δεν είναι αποδεκτός,</a:t>
            </a:r>
            <a:endParaRPr dirty="0"/>
          </a:p>
          <a:p>
            <a:pPr marL="0" lvl="0" indent="0" algn="l" rtl="0">
              <a:lnSpc>
                <a:spcPct val="80000"/>
              </a:lnSpc>
              <a:spcBef>
                <a:spcPts val="880"/>
              </a:spcBef>
              <a:spcAft>
                <a:spcPts val="0"/>
              </a:spcAft>
              <a:buClr>
                <a:schemeClr val="dk1"/>
              </a:buClr>
              <a:buSzPts val="1400"/>
              <a:buNone/>
            </a:pPr>
            <a:r>
              <a:rPr lang="pt-PT" sz="1400" dirty="0"/>
              <a:t>· Προειδοποίηση του εκφοβιστή ότι η μελλοντική συμπεριφορά θα παρακολουθείται στενά, και · προειδοποίηση ότι θα υπάρξουν πρόσθετες αρνητικές συνέπειες εάν η συμπεριφορά του εκφοβισμού δεν σταματήσει.</a:t>
            </a:r>
            <a:endParaRPr dirty="0"/>
          </a:p>
          <a:p>
            <a:pPr marL="0" lvl="0" indent="0" algn="l" rtl="0">
              <a:lnSpc>
                <a:spcPct val="80000"/>
              </a:lnSpc>
              <a:spcBef>
                <a:spcPts val="880"/>
              </a:spcBef>
              <a:spcAft>
                <a:spcPts val="0"/>
              </a:spcAft>
              <a:buClr>
                <a:schemeClr val="dk1"/>
              </a:buClr>
              <a:buSzPts val="1400"/>
              <a:buNone/>
            </a:pPr>
            <a:r>
              <a:rPr lang="pt-PT" sz="1400" i="1" dirty="0"/>
              <a:t>Σοβαρές συνομιλίες με το θύμα</a:t>
            </a:r>
            <a:r>
              <a:rPr lang="pt-PT" sz="1400" dirty="0"/>
              <a:t>: Οι συνομιλίες με το θύμα και τους γονείς του θα πρέπει να πραγματοποιηθούν μετά από περιστατικό εκφοβισμού. Αυτές οι συνομιλίες πρέπει να περιλαμβάνουν:</a:t>
            </a:r>
            <a:endParaRPr dirty="0"/>
          </a:p>
          <a:p>
            <a:pPr marL="0" lvl="0" indent="0" algn="l" rtl="0">
              <a:lnSpc>
                <a:spcPct val="80000"/>
              </a:lnSpc>
              <a:spcBef>
                <a:spcPts val="880"/>
              </a:spcBef>
              <a:spcAft>
                <a:spcPts val="0"/>
              </a:spcAft>
              <a:buClr>
                <a:schemeClr val="dk1"/>
              </a:buClr>
              <a:buSzPts val="1400"/>
              <a:buNone/>
            </a:pPr>
            <a:r>
              <a:rPr lang="pt-PT" sz="1400" dirty="0"/>
              <a:t>· Τεκμηρίωση συγκεκριμένων επεισοδίων εκφοβισμού που περιλαμβάνουν: Πώς ξεκίνησε ο εκφοβισμός; Τι συνέβ</a:t>
            </a:r>
            <a:r>
              <a:rPr lang="el-GR" sz="1400" dirty="0"/>
              <a:t>ή;</a:t>
            </a:r>
            <a:r>
              <a:rPr lang="pt-PT" sz="1400" dirty="0"/>
              <a:t> Πώς τελείωσε; Ποιος συμμετείχε και με ποιο τρόπο;</a:t>
            </a:r>
            <a:endParaRPr dirty="0"/>
          </a:p>
          <a:p>
            <a:pPr marL="0" lvl="0" indent="0" algn="l" rtl="0">
              <a:lnSpc>
                <a:spcPct val="80000"/>
              </a:lnSpc>
              <a:spcBef>
                <a:spcPts val="880"/>
              </a:spcBef>
              <a:spcAft>
                <a:spcPts val="0"/>
              </a:spcAft>
              <a:buClr>
                <a:schemeClr val="dk1"/>
              </a:buClr>
              <a:buSzPts val="1400"/>
              <a:buNone/>
            </a:pPr>
            <a:r>
              <a:rPr lang="pt-PT" sz="1400" dirty="0"/>
              <a:t>· Παροχή στο θύμα πληροφοριών σχετικά με το σχέδιο δράσης του εκπαιδευτικού για την αντιμετώπιση του εκφοβισμού · και</a:t>
            </a:r>
            <a:endParaRPr sz="1400" dirty="0"/>
          </a:p>
          <a:p>
            <a:pPr marL="0" lvl="0" indent="0" algn="l" rtl="0">
              <a:lnSpc>
                <a:spcPct val="80000"/>
              </a:lnSpc>
              <a:spcBef>
                <a:spcPts val="880"/>
              </a:spcBef>
              <a:spcAft>
                <a:spcPts val="0"/>
              </a:spcAft>
              <a:buClr>
                <a:schemeClr val="dk1"/>
              </a:buClr>
              <a:buSzPts val="1400"/>
              <a:buNone/>
            </a:pPr>
            <a:r>
              <a:rPr lang="pt-PT" sz="1400" dirty="0"/>
              <a:t>· Προσπάθεια να πε</a:t>
            </a:r>
            <a:r>
              <a:rPr lang="el-GR" sz="1400" dirty="0"/>
              <a:t>ι</a:t>
            </a:r>
            <a:r>
              <a:rPr lang="pt-PT" sz="1400" dirty="0"/>
              <a:t>σ</a:t>
            </a:r>
            <a:r>
              <a:rPr lang="el-GR" sz="1400" dirty="0"/>
              <a:t>θ</a:t>
            </a:r>
            <a:r>
              <a:rPr lang="pt-PT" sz="1400" dirty="0"/>
              <a:t>ε</a:t>
            </a:r>
            <a:r>
              <a:rPr lang="el-GR" sz="1400" dirty="0"/>
              <a:t>ί</a:t>
            </a:r>
            <a:r>
              <a:rPr lang="pt-PT" sz="1400" dirty="0"/>
              <a:t> το θύμα να αναφέρει αμέσως τυχόν νέα επεισόδια εκφοβισμού ή απόπειρες στον δάσκαλο.</a:t>
            </a:r>
            <a:endParaRPr dirty="0"/>
          </a:p>
          <a:p>
            <a:pPr marL="0" lvl="0" indent="0" algn="l" rtl="0">
              <a:lnSpc>
                <a:spcPct val="80000"/>
              </a:lnSpc>
              <a:spcBef>
                <a:spcPts val="880"/>
              </a:spcBef>
              <a:spcAft>
                <a:spcPts val="0"/>
              </a:spcAft>
              <a:buClr>
                <a:schemeClr val="dk1"/>
              </a:buClr>
              <a:buSzPts val="1400"/>
              <a:buNone/>
            </a:pPr>
            <a:endParaRPr sz="1400" dirty="0"/>
          </a:p>
          <a:p>
            <a:pPr marL="0" lvl="0" indent="0" algn="l" rtl="0">
              <a:lnSpc>
                <a:spcPct val="80000"/>
              </a:lnSpc>
              <a:spcBef>
                <a:spcPts val="880"/>
              </a:spcBef>
              <a:spcAft>
                <a:spcPts val="0"/>
              </a:spcAft>
              <a:buClr>
                <a:schemeClr val="dk1"/>
              </a:buClr>
              <a:buSzPts val="1400"/>
              <a:buNone/>
            </a:pPr>
            <a:endParaRP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323528" y="0"/>
            <a:ext cx="6249800" cy="1511300"/>
          </a:xfrm>
          <a:prstGeom prst="rect">
            <a:avLst/>
          </a:prstGeom>
          <a:noFill/>
          <a:ln>
            <a:noFill/>
          </a:ln>
        </p:spPr>
        <p:txBody>
          <a:bodyPr spcFirstLastPara="1" wrap="square" lIns="91425" tIns="45700" rIns="91425" bIns="45700" anchor="b" anchorCtr="0">
            <a:normAutofit fontScale="90000"/>
          </a:bodyPr>
          <a:lstStyle/>
          <a:p>
            <a:pPr lvl="0"/>
            <a:r>
              <a:rPr lang="pt-PT" dirty="0"/>
              <a:t>ΣΧΕΣΕΙΣ </a:t>
            </a:r>
            <a:r>
              <a:rPr lang="el-GR" dirty="0"/>
              <a:t>ΜΕΤΑΞΥ ΣΥΜΟΗΛΙΚΩΝ </a:t>
            </a:r>
            <a:r>
              <a:rPr lang="pt-PT" dirty="0"/>
              <a:t>– </a:t>
            </a:r>
            <a:r>
              <a:rPr lang="el-GR" dirty="0"/>
              <a:t>ΠΡΟΤΑΣΕΙΣ</a:t>
            </a:r>
            <a:endParaRPr dirty="0"/>
          </a:p>
        </p:txBody>
      </p:sp>
      <p:sp>
        <p:nvSpPr>
          <p:cNvPr id="121" name="Google Shape;121;p4"/>
          <p:cNvSpPr txBox="1">
            <a:spLocks noGrp="1"/>
          </p:cNvSpPr>
          <p:nvPr>
            <p:ph type="body" idx="1"/>
          </p:nvPr>
        </p:nvSpPr>
        <p:spPr>
          <a:xfrm>
            <a:off x="457200" y="1752601"/>
            <a:ext cx="4474840" cy="2828528"/>
          </a:xfrm>
          <a:prstGeom prst="rect">
            <a:avLst/>
          </a:prstGeom>
          <a:noFill/>
          <a:ln>
            <a:noFill/>
          </a:ln>
        </p:spPr>
        <p:txBody>
          <a:bodyPr spcFirstLastPara="1" wrap="square" lIns="91425" tIns="45700" rIns="91425" bIns="45700" anchor="t" anchorCtr="0">
            <a:normAutofit lnSpcReduction="10000"/>
          </a:bodyPr>
          <a:lstStyle/>
          <a:p>
            <a:pPr marL="457200" lvl="0" indent="-273050" rtl="0">
              <a:lnSpc>
                <a:spcPct val="80000"/>
              </a:lnSpc>
              <a:spcBef>
                <a:spcPts val="0"/>
              </a:spcBef>
              <a:spcAft>
                <a:spcPts val="0"/>
              </a:spcAft>
              <a:buClr>
                <a:schemeClr val="dk1"/>
              </a:buClr>
              <a:buSzPts val="700"/>
              <a:buChar char="•"/>
            </a:pPr>
            <a:r>
              <a:rPr lang="pt-PT" sz="1550" dirty="0"/>
              <a:t>Οι εκπαιδευτικοί πρέπει να </a:t>
            </a:r>
            <a:r>
              <a:rPr lang="el-GR" sz="1550" dirty="0"/>
              <a:t>προσεγγίσουν</a:t>
            </a:r>
            <a:r>
              <a:rPr lang="pt-PT" sz="1550" dirty="0"/>
              <a:t> τόσο τις ακαδημαϊκές όσο και τις κοινωνικές ανάγκες των παιδιών για να διατηρήσουν μια υποστηρικτική και βέλτιστη μάθηση. Προκειμένου να δημιουργηθεί με επιτυχία και να διατηρηθεί ένα βέλτιστο μαθησιακό περιβάλλον, η επίδραση του εκπαιδευτικού στις σχέσεις των παιδιών στην τάξη πρέπει να είναι σκόπιμη.</a:t>
            </a:r>
            <a:endParaRPr sz="1550" dirty="0"/>
          </a:p>
          <a:p>
            <a:pPr marL="457200" lvl="0" indent="-273050" rtl="0">
              <a:lnSpc>
                <a:spcPct val="80000"/>
              </a:lnSpc>
              <a:spcBef>
                <a:spcPts val="0"/>
              </a:spcBef>
              <a:spcAft>
                <a:spcPts val="0"/>
              </a:spcAft>
              <a:buClr>
                <a:schemeClr val="dk1"/>
              </a:buClr>
              <a:buSzPts val="700"/>
              <a:buChar char="•"/>
            </a:pPr>
            <a:r>
              <a:rPr lang="pt-PT" sz="1550" dirty="0"/>
              <a:t>Οι εκπαιδευτικοί πρέπει να διαμορφώσουν την κοινωνική ζωή των παιδιών μέσω της ομαδικής εργασίας, των μελών ταυτοποίησης για ομαδικά έργα, του πολιτισμού στην τάξη και των διευθετήσεων θέσεων.</a:t>
            </a:r>
            <a:endParaRPr sz="1550" dirty="0"/>
          </a:p>
        </p:txBody>
      </p:sp>
      <p:pic>
        <p:nvPicPr>
          <p:cNvPr id="122" name="Google Shape;122;p4"/>
          <p:cNvPicPr preferRelativeResize="0"/>
          <p:nvPr/>
        </p:nvPicPr>
        <p:blipFill rotWithShape="1">
          <a:blip r:embed="rId3">
            <a:alphaModFix/>
          </a:blip>
          <a:srcRect/>
          <a:stretch/>
        </p:blipFill>
        <p:spPr>
          <a:xfrm>
            <a:off x="4932040" y="1844824"/>
            <a:ext cx="3610549" cy="2402780"/>
          </a:xfrm>
          <a:prstGeom prst="rect">
            <a:avLst/>
          </a:prstGeom>
          <a:noFill/>
          <a:ln>
            <a:noFill/>
          </a:ln>
        </p:spPr>
      </p:pic>
      <p:sp>
        <p:nvSpPr>
          <p:cNvPr id="123" name="Google Shape;123;p4"/>
          <p:cNvSpPr txBox="1"/>
          <p:nvPr/>
        </p:nvSpPr>
        <p:spPr>
          <a:xfrm>
            <a:off x="323528" y="4673352"/>
            <a:ext cx="8219061" cy="1800200"/>
          </a:xfrm>
          <a:prstGeom prst="rect">
            <a:avLst/>
          </a:prstGeom>
          <a:noFill/>
          <a:ln>
            <a:noFill/>
          </a:ln>
        </p:spPr>
        <p:txBody>
          <a:bodyPr spcFirstLastPara="1" wrap="square" lIns="91425" tIns="45700" rIns="91425" bIns="45700" anchor="t" anchorCtr="0">
            <a:normAutofit/>
          </a:bodyPr>
          <a:lstStyle/>
          <a:p>
            <a:pPr marL="457200" marR="0" lvl="0" indent="-361950" algn="just" rtl="0">
              <a:spcBef>
                <a:spcPts val="0"/>
              </a:spcBef>
              <a:spcAft>
                <a:spcPts val="0"/>
              </a:spcAft>
              <a:buClr>
                <a:schemeClr val="dk1"/>
              </a:buClr>
              <a:buSzPts val="2100"/>
              <a:buFont typeface="Arial"/>
              <a:buChar char="•"/>
            </a:pPr>
            <a:r>
              <a:rPr lang="pt-PT" sz="2000" b="1" i="0" u="none" strike="noStrike" cap="none" dirty="0">
                <a:solidFill>
                  <a:schemeClr val="dk1"/>
                </a:solidFill>
                <a:latin typeface="Arial"/>
                <a:ea typeface="Arial"/>
                <a:cs typeface="Arial"/>
                <a:sym typeface="Arial"/>
              </a:rPr>
              <a:t>Οι εκπαιδευτικοί πρέπει να αναγνωρίζουν τις φιλίες των παιδιών και πρέπει να είναι ακριβείς στον προσδιορισμό της αποδοχής ή της απόρριψης των μεμονωμένων παιδιών από τους συμμαθητές τους.</a:t>
            </a:r>
            <a:endParaRP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r>
              <a:rPr lang="pt-PT" dirty="0"/>
              <a:t>ΠΑΡΕΜΒΑΣΕΙΣ</a:t>
            </a:r>
            <a:r>
              <a:rPr lang="el-GR" dirty="0"/>
              <a:t> ΣΕ</a:t>
            </a:r>
            <a:r>
              <a:rPr lang="pt-PT" dirty="0"/>
              <a:t> </a:t>
            </a:r>
            <a:r>
              <a:rPr lang="el-GR" dirty="0"/>
              <a:t>ΑΤΟΜΙΚΟ</a:t>
            </a:r>
            <a:r>
              <a:rPr lang="pt-PT" dirty="0"/>
              <a:t> ΕΠΙΠΕΔΟ</a:t>
            </a:r>
            <a:endParaRPr dirty="0"/>
          </a:p>
        </p:txBody>
      </p:sp>
      <p:sp>
        <p:nvSpPr>
          <p:cNvPr id="249" name="Google Shape;249;p25"/>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1850"/>
              <a:buNone/>
            </a:pPr>
            <a:r>
              <a:rPr lang="pt-PT" sz="1850" i="1" dirty="0"/>
              <a:t>Συμμετοχή των γονέων</a:t>
            </a:r>
            <a:r>
              <a:rPr lang="pt-PT" sz="1850" dirty="0"/>
              <a:t>: Όταν ανακαλυφθεί μια κατάσταση εκφοβισμού, ο δάσκαλος πρέπει να επικοινωνήσει με τους ενδιαφερόμενους γονείς. Ανάλογα με την κατάσταση, οι συναντήσεις μπορούν να πραγματοποιούνται μαζί με τους γονείς τόσο του εκφοβιστή όσο και του θύματος, ή για να ελαχιστοποιηθεί η ένταση συναντήσεων με κάθε οικογένεια ξεχωριστά. Ένας δάσκαλος μπορεί να θέλει να προσκαλέσει τον ψυχολόγο του σχολείου, τον σύμβουλο καθοδήγησης, τον διευθυντή ή τον αναπληρωτή διευθυντή να παρευρεθεί.</a:t>
            </a:r>
            <a:endParaRPr dirty="0"/>
          </a:p>
          <a:p>
            <a:pPr marL="0" lvl="0" indent="0" algn="l" rtl="0">
              <a:lnSpc>
                <a:spcPct val="80000"/>
              </a:lnSpc>
              <a:spcBef>
                <a:spcPts val="970"/>
              </a:spcBef>
              <a:spcAft>
                <a:spcPts val="0"/>
              </a:spcAft>
              <a:buClr>
                <a:schemeClr val="dk1"/>
              </a:buClr>
              <a:buSzPts val="1850"/>
              <a:buNone/>
            </a:pPr>
            <a:r>
              <a:rPr lang="pt-PT" sz="1850" i="1" dirty="0"/>
              <a:t>Αλλαγή τάξης ή σχολείου</a:t>
            </a:r>
            <a:r>
              <a:rPr lang="pt-PT" sz="1850" dirty="0"/>
              <a:t>: Εάν υπάρχουν μέτρα κατά του εκφοβισμού και το πρόβλημα παραμένει παρά τα μέτρα αυτά, η μετακίνηση των επιθετικών μαθητών μπορεί να επιφέρει αλλαγή. Εάν είναι δυνατόν, οι επιθετικοί μαθητές πρέπει να μετακινηθούν πριν εξετάσουν τη μετακίνηση του θύματος. Αυτή η λύση δεν πρέπει να ληφθεί σοβαρά υπόψη, και όλοι οι ενδιαφερόμενοι γονείς και δάσκαλοι θα πρέπει να σχεδιάζουν και να διαβουλεύονται μεταξύ τους.</a:t>
            </a:r>
            <a:endParaRPr dirty="0"/>
          </a:p>
          <a:p>
            <a:pPr marL="0" lvl="0" indent="0" algn="l" rtl="0">
              <a:lnSpc>
                <a:spcPct val="80000"/>
              </a:lnSpc>
              <a:spcBef>
                <a:spcPts val="970"/>
              </a:spcBef>
              <a:spcAft>
                <a:spcPts val="0"/>
              </a:spcAft>
              <a:buClr>
                <a:schemeClr val="dk1"/>
              </a:buClr>
              <a:buSzPts val="1850"/>
              <a:buNone/>
            </a:pPr>
            <a:r>
              <a:rPr lang="pt-PT" sz="1850" dirty="0"/>
              <a:t> </a:t>
            </a:r>
            <a:endParaRPr dirty="0"/>
          </a:p>
          <a:p>
            <a:pPr marL="114300" lvl="0" indent="0" algn="ctr" rtl="0">
              <a:lnSpc>
                <a:spcPct val="80000"/>
              </a:lnSpc>
              <a:spcBef>
                <a:spcPts val="970"/>
              </a:spcBef>
              <a:spcAft>
                <a:spcPts val="0"/>
              </a:spcAft>
              <a:buClr>
                <a:schemeClr val="dk1"/>
              </a:buClr>
              <a:buSzPts val="1850"/>
              <a:buNone/>
            </a:pPr>
            <a:r>
              <a:rPr lang="pt-PT" sz="1850" dirty="0"/>
              <a:t>ΠΑΡΑΚΟΛΟΥΘΗΣΗ: Βίντεο 2</a:t>
            </a:r>
            <a:endParaRPr dirty="0"/>
          </a:p>
          <a:p>
            <a:pPr marL="0" lvl="0" indent="0" algn="l" rtl="0">
              <a:lnSpc>
                <a:spcPct val="80000"/>
              </a:lnSpc>
              <a:spcBef>
                <a:spcPts val="970"/>
              </a:spcBef>
              <a:spcAft>
                <a:spcPts val="0"/>
              </a:spcAft>
              <a:buClr>
                <a:schemeClr val="dk1"/>
              </a:buClr>
              <a:buSzPts val="1850"/>
              <a:buNone/>
            </a:pPr>
            <a:endParaRPr sz="185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en-US" sz="4000" dirty="0">
                <a:solidFill>
                  <a:srgbClr val="08A5EF"/>
                </a:solidFill>
                <a:latin typeface="Calibri"/>
                <a:ea typeface="Calibri"/>
                <a:cs typeface="Calibri"/>
                <a:sym typeface="Calibri"/>
              </a:rPr>
              <a:t>Σενάριο 2 - Περιστατικό εκφοβισμού</a:t>
            </a:r>
            <a:br>
              <a:rPr lang="en-US" sz="4000" dirty="0">
                <a:solidFill>
                  <a:srgbClr val="08A5EF"/>
                </a:solidFill>
                <a:latin typeface="Calibri"/>
                <a:ea typeface="Calibri"/>
                <a:cs typeface="Calibri"/>
                <a:sym typeface="Calibri"/>
              </a:rPr>
            </a:br>
            <a:r>
              <a:rPr lang="en-US" sz="4000" dirty="0">
                <a:solidFill>
                  <a:srgbClr val="08A5EF"/>
                </a:solidFill>
                <a:latin typeface="Calibri"/>
                <a:ea typeface="Calibri"/>
                <a:cs typeface="Calibri"/>
                <a:sym typeface="Calibri"/>
              </a:rPr>
              <a:t>Περιγραφή κατάστασης</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en-US"/>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Προβλήματα στις σχέσεις μεταξύ </a:t>
            </a:r>
            <a:r>
              <a:rPr lang="el-GR" sz="1800" dirty="0">
                <a:solidFill>
                  <a:srgbClr val="EF8E7B"/>
                </a:solidFill>
              </a:rPr>
              <a:t>συνομήλικων</a:t>
            </a:r>
            <a:endParaRPr lang="pt-PT"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7211144"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el-GR" dirty="0"/>
              <a:t>ΠΕΡΙΣΤΑΤΙΚΟ ΕΚΦΟΒΙΣΜΟΥ</a:t>
            </a:r>
            <a:endParaRPr dirty="0"/>
          </a:p>
        </p:txBody>
      </p:sp>
      <p:sp>
        <p:nvSpPr>
          <p:cNvPr id="107" name="Google Shape;107;p2"/>
          <p:cNvSpPr txBox="1">
            <a:spLocks noGrp="1"/>
          </p:cNvSpPr>
          <p:nvPr>
            <p:ph type="body" idx="1"/>
          </p:nvPr>
        </p:nvSpPr>
        <p:spPr>
          <a:xfrm>
            <a:off x="457200" y="1752600"/>
            <a:ext cx="7772400" cy="4544683"/>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Clr>
                <a:schemeClr val="dk1"/>
              </a:buClr>
              <a:buSzPts val="1400"/>
              <a:buChar char="•"/>
            </a:pPr>
            <a:r>
              <a:rPr lang="en-US" sz="1400" b="0" dirty="0" err="1"/>
              <a:t>Οι</a:t>
            </a:r>
            <a:r>
              <a:rPr lang="en-US" sz="1400" b="0" dirty="0"/>
              <a:t> μα</a:t>
            </a:r>
            <a:r>
              <a:rPr lang="en-US" sz="1400" b="0" dirty="0" err="1"/>
              <a:t>θητές</a:t>
            </a:r>
            <a:r>
              <a:rPr lang="en-US" sz="1400" b="0" dirty="0"/>
              <a:t> </a:t>
            </a:r>
            <a:r>
              <a:rPr lang="en-US" sz="1400" b="0" dirty="0" err="1"/>
              <a:t>είχ</a:t>
            </a:r>
            <a:r>
              <a:rPr lang="en-US" sz="1400" b="0" dirty="0"/>
              <a:t>αν φύγει από την τάξη και </a:t>
            </a:r>
            <a:r>
              <a:rPr lang="el-GR" sz="1400" b="0" dirty="0"/>
              <a:t>πήγαν</a:t>
            </a:r>
            <a:r>
              <a:rPr lang="en-US" sz="1400" b="0" dirty="0"/>
              <a:t> έξω. </a:t>
            </a:r>
            <a:endParaRPr sz="1400" b="0" dirty="0"/>
          </a:p>
          <a:p>
            <a:pPr marL="457200" lvl="0" indent="-457200" algn="l" rtl="0">
              <a:spcBef>
                <a:spcPts val="880"/>
              </a:spcBef>
              <a:spcAft>
                <a:spcPts val="0"/>
              </a:spcAft>
              <a:buClr>
                <a:schemeClr val="dk1"/>
              </a:buClr>
              <a:buSzPts val="1400"/>
              <a:buChar char="•"/>
            </a:pPr>
            <a:r>
              <a:rPr lang="en-US" sz="1400" b="0" dirty="0"/>
              <a:t>Η Mary </a:t>
            </a:r>
            <a:r>
              <a:rPr lang="en-US" sz="1400" b="0" dirty="0" err="1"/>
              <a:t>ήτ</a:t>
            </a:r>
            <a:r>
              <a:rPr lang="en-US" sz="1400" b="0" dirty="0"/>
              <a:t>αν λυπημένη σε μια γωνία της παιδικής χαράς, </a:t>
            </a:r>
            <a:r>
              <a:rPr lang="el-GR" sz="1400" b="0" dirty="0"/>
              <a:t>δίπλα</a:t>
            </a:r>
            <a:r>
              <a:rPr lang="en-US" sz="1400" b="0" dirty="0"/>
              <a:t> </a:t>
            </a:r>
            <a:r>
              <a:rPr lang="el-GR" sz="1400" b="0" dirty="0"/>
              <a:t>σ</a:t>
            </a:r>
            <a:r>
              <a:rPr lang="en-US" sz="1400" b="0" dirty="0" err="1"/>
              <a:t>τους</a:t>
            </a:r>
            <a:r>
              <a:rPr lang="en-US" sz="1400" b="0" dirty="0"/>
              <a:t> πάγκους στο τέλος του γηπέδου ποδοσφαίρου και δίπλα της ήταν η Laura και ο Brian. </a:t>
            </a:r>
            <a:endParaRPr sz="1400" b="0" dirty="0"/>
          </a:p>
          <a:p>
            <a:pPr marL="457200" lvl="0" indent="-457200" algn="l" rtl="0">
              <a:spcBef>
                <a:spcPts val="880"/>
              </a:spcBef>
              <a:spcAft>
                <a:spcPts val="0"/>
              </a:spcAft>
              <a:buClr>
                <a:schemeClr val="dk1"/>
              </a:buClr>
              <a:buSzPts val="1400"/>
              <a:buChar char="•"/>
            </a:pPr>
            <a:r>
              <a:rPr lang="en-US" sz="1400" b="0" dirty="0"/>
              <a:t>Η Laura κούνησε τα χέρια της δείχνοντας τη Mary. </a:t>
            </a:r>
            <a:r>
              <a:rPr lang="en-US" sz="1400" b="0" dirty="0" err="1"/>
              <a:t>Την</a:t>
            </a:r>
            <a:r>
              <a:rPr lang="en-US" sz="1400" b="0" dirty="0"/>
              <a:t> </a:t>
            </a:r>
            <a:r>
              <a:rPr lang="el-GR" sz="1400" b="0" dirty="0"/>
              <a:t>φώναζε με</a:t>
            </a:r>
            <a:r>
              <a:rPr lang="en-US" sz="1400" b="0" dirty="0"/>
              <a:t> </a:t>
            </a:r>
            <a:r>
              <a:rPr lang="en-US" sz="1400" b="0" dirty="0" err="1"/>
              <a:t>άσχημ</a:t>
            </a:r>
            <a:r>
              <a:rPr lang="el-GR" sz="1400" b="0" dirty="0" err="1"/>
              <a:t>ες</a:t>
            </a:r>
            <a:r>
              <a:rPr lang="en-US" sz="1400" b="0" dirty="0"/>
              <a:t> </a:t>
            </a:r>
            <a:r>
              <a:rPr lang="el-GR" sz="1400" b="0" dirty="0"/>
              <a:t>προσφωνήσεις</a:t>
            </a:r>
            <a:r>
              <a:rPr lang="en-US" sz="1400" b="0" dirty="0"/>
              <a:t>.</a:t>
            </a:r>
            <a:endParaRPr sz="1400" b="0" dirty="0"/>
          </a:p>
          <a:p>
            <a:pPr marL="457200" lvl="0" indent="-457200" algn="l" rtl="0">
              <a:spcBef>
                <a:spcPts val="880"/>
              </a:spcBef>
              <a:spcAft>
                <a:spcPts val="0"/>
              </a:spcAft>
              <a:buClr>
                <a:schemeClr val="dk1"/>
              </a:buClr>
              <a:buSzPts val="1400"/>
              <a:buChar char="•"/>
            </a:pPr>
            <a:r>
              <a:rPr lang="en-US" sz="1400" b="0" dirty="0"/>
              <a:t>Ο Brian στεκόταν ακριβώς δίπλα τους αλλά δεν έκανε τίποτα.</a:t>
            </a:r>
            <a:endParaRPr sz="1600" b="0" dirty="0"/>
          </a:p>
          <a:p>
            <a:pPr marL="457200" lvl="0" indent="-457200" algn="l" rtl="0">
              <a:spcBef>
                <a:spcPts val="880"/>
              </a:spcBef>
              <a:spcAft>
                <a:spcPts val="0"/>
              </a:spcAft>
              <a:buClr>
                <a:schemeClr val="dk1"/>
              </a:buClr>
              <a:buSzPts val="1400"/>
              <a:buChar char="•"/>
            </a:pPr>
            <a:r>
              <a:rPr lang="en-US" sz="1400" b="0" dirty="0"/>
              <a:t>Η Mary </a:t>
            </a:r>
            <a:r>
              <a:rPr lang="en-US" sz="1400" b="0" dirty="0" err="1"/>
              <a:t>ήτ</a:t>
            </a:r>
            <a:r>
              <a:rPr lang="en-US" sz="1400" b="0" dirty="0"/>
              <a:t>αν η καλύτερη </a:t>
            </a:r>
            <a:r>
              <a:rPr lang="el-GR" sz="1400" b="0" dirty="0"/>
              <a:t>μαθήτρια</a:t>
            </a:r>
            <a:r>
              <a:rPr lang="en-US" sz="1400" b="0" dirty="0"/>
              <a:t> στην τάξη τους. </a:t>
            </a:r>
            <a:endParaRPr sz="1400" b="0" dirty="0"/>
          </a:p>
          <a:p>
            <a:pPr marL="457200" lvl="0" indent="-457200" algn="l" rtl="0">
              <a:spcBef>
                <a:spcPts val="880"/>
              </a:spcBef>
              <a:spcAft>
                <a:spcPts val="0"/>
              </a:spcAft>
              <a:buClr>
                <a:schemeClr val="dk1"/>
              </a:buClr>
              <a:buSzPts val="1400"/>
              <a:buChar char="•"/>
            </a:pPr>
            <a:r>
              <a:rPr lang="en-US" sz="1400" b="0" dirty="0" err="1"/>
              <a:t>Στην</a:t>
            </a:r>
            <a:r>
              <a:rPr lang="en-US" sz="1400" b="0" dirty="0"/>
              <a:t> π</a:t>
            </a:r>
            <a:r>
              <a:rPr lang="en-US" sz="1400" b="0" dirty="0" err="1"/>
              <a:t>ροηγούμενη</a:t>
            </a:r>
            <a:r>
              <a:rPr lang="en-US" sz="1400" b="0" dirty="0"/>
              <a:t> </a:t>
            </a:r>
            <a:r>
              <a:rPr lang="en-US" sz="1400" b="0" dirty="0" err="1"/>
              <a:t>τάξη</a:t>
            </a:r>
            <a:r>
              <a:rPr lang="en-US" sz="1400" b="0" dirty="0"/>
              <a:t> </a:t>
            </a:r>
            <a:r>
              <a:rPr lang="en-US" sz="1400" b="0" dirty="0" err="1"/>
              <a:t>της</a:t>
            </a:r>
            <a:r>
              <a:rPr lang="en-US" sz="1400" b="0" dirty="0"/>
              <a:t>, η Mary </a:t>
            </a:r>
            <a:r>
              <a:rPr lang="en-US" sz="1400" b="0" dirty="0" err="1"/>
              <a:t>ξε</a:t>
            </a:r>
            <a:r>
              <a:rPr lang="en-US" sz="1400" b="0" dirty="0"/>
              <a:t>πέρασε τη Laura σε κάθε εργασία που έδωσε ο δάσκαλός τους και ήταν πολύ θυμωμένη με τη Mary. Επ</a:t>
            </a:r>
            <a:r>
              <a:rPr lang="en-US" sz="1400" b="0" dirty="0" err="1"/>
              <a:t>ειδή</a:t>
            </a:r>
            <a:r>
              <a:rPr lang="en-US" sz="1400" b="0" dirty="0"/>
              <a:t> π</a:t>
            </a:r>
            <a:r>
              <a:rPr lang="en-US" sz="1400" b="0" dirty="0" err="1"/>
              <a:t>ίστευε</a:t>
            </a:r>
            <a:r>
              <a:rPr lang="en-US" sz="1400" b="0" dirty="0"/>
              <a:t> </a:t>
            </a:r>
            <a:r>
              <a:rPr lang="en-US" sz="1400" b="0" dirty="0" err="1"/>
              <a:t>ότι</a:t>
            </a:r>
            <a:r>
              <a:rPr lang="en-US" sz="1400" b="0" dirty="0"/>
              <a:t> </a:t>
            </a:r>
            <a:r>
              <a:rPr lang="en-US" sz="1400" b="0" dirty="0" err="1"/>
              <a:t>την</a:t>
            </a:r>
            <a:r>
              <a:rPr lang="en-US" sz="1400" b="0" dirty="0"/>
              <a:t> π</a:t>
            </a:r>
            <a:r>
              <a:rPr lang="en-US" sz="1400" b="0" dirty="0" err="1"/>
              <a:t>ροκ</a:t>
            </a:r>
            <a:r>
              <a:rPr lang="en-US" sz="1400" b="0" dirty="0"/>
              <a:t>αλούσε.</a:t>
            </a:r>
            <a:endParaRPr sz="1400" b="0" dirty="0"/>
          </a:p>
          <a:p>
            <a:pPr marL="457200" lvl="0" indent="-457200" algn="l" rtl="0">
              <a:spcBef>
                <a:spcPts val="880"/>
              </a:spcBef>
              <a:spcAft>
                <a:spcPts val="0"/>
              </a:spcAft>
              <a:buClr>
                <a:schemeClr val="dk1"/>
              </a:buClr>
              <a:buSzPts val="1400"/>
              <a:buChar char="•"/>
            </a:pPr>
            <a:r>
              <a:rPr lang="en-US" sz="1400" b="0" dirty="0"/>
              <a:t>Η Laura δεν ήταν καλή </a:t>
            </a:r>
            <a:r>
              <a:rPr lang="el-GR" sz="1400" b="0" dirty="0"/>
              <a:t>μαθήτρια</a:t>
            </a:r>
            <a:r>
              <a:rPr lang="en-US" sz="1400" b="0" dirty="0"/>
              <a:t> και είχε προβλήματα συμπεριφοράς, έχασε το μάθημα και συχνά </a:t>
            </a:r>
            <a:r>
              <a:rPr lang="el-GR" sz="1400" b="0" dirty="0"/>
              <a:t>αποβαλλόταν </a:t>
            </a:r>
            <a:r>
              <a:rPr lang="en-US" sz="1400" b="0" dirty="0" err="1"/>
              <a:t>λόγω</a:t>
            </a:r>
            <a:r>
              <a:rPr lang="en-US" sz="1400" b="0" dirty="0"/>
              <a:t> κακής συμπεριφοράς στην τάξη και εκτός αυτής. </a:t>
            </a:r>
            <a:endParaRPr sz="1400" b="0" dirty="0"/>
          </a:p>
          <a:p>
            <a:pPr marL="457200" lvl="0" indent="-457200" algn="l" rtl="0">
              <a:spcBef>
                <a:spcPts val="880"/>
              </a:spcBef>
              <a:spcAft>
                <a:spcPts val="0"/>
              </a:spcAft>
              <a:buClr>
                <a:schemeClr val="dk1"/>
              </a:buClr>
              <a:buSzPts val="1400"/>
              <a:buChar char="•"/>
            </a:pPr>
            <a:r>
              <a:rPr lang="en-US" sz="1400" b="0" dirty="0"/>
              <a:t>Επ</a:t>
            </a:r>
            <a:r>
              <a:rPr lang="en-US" sz="1400" b="0" dirty="0" err="1"/>
              <a:t>ειδή</a:t>
            </a:r>
            <a:r>
              <a:rPr lang="en-US" sz="1400" b="0" dirty="0"/>
              <a:t> </a:t>
            </a:r>
            <a:r>
              <a:rPr lang="en-US" sz="1400" b="0" dirty="0" err="1"/>
              <a:t>ήτ</a:t>
            </a:r>
            <a:r>
              <a:rPr lang="en-US" sz="1400" b="0" dirty="0"/>
              <a:t>αν θυμωμένη με τη Mary εξαιτίας του τι συνέβη στην τάξη, την κυνηγούσε στην παιδική χαρά, την έσπρωξε στο πάτωμα και την </a:t>
            </a:r>
            <a:r>
              <a:rPr lang="el-GR" sz="1400" b="0" dirty="0" err="1"/>
              <a:t>προσέβαλε</a:t>
            </a:r>
            <a:r>
              <a:rPr lang="en-US" sz="1400" b="0" dirty="0"/>
              <a:t> γελοιοποιώντας την. </a:t>
            </a:r>
            <a:endParaRPr sz="1400" b="0" dirty="0"/>
          </a:p>
          <a:p>
            <a:pPr marL="457200" lvl="0" indent="-457200" algn="l" rtl="0">
              <a:spcBef>
                <a:spcPts val="880"/>
              </a:spcBef>
              <a:spcAft>
                <a:spcPts val="0"/>
              </a:spcAft>
              <a:buClr>
                <a:schemeClr val="dk1"/>
              </a:buClr>
              <a:buSzPts val="1400"/>
              <a:buChar char="•"/>
            </a:pPr>
            <a:r>
              <a:rPr lang="en-US" sz="1400" b="0" dirty="0" err="1"/>
              <a:t>Εν</a:t>
            </a:r>
            <a:r>
              <a:rPr lang="en-US" sz="1400" b="0" dirty="0"/>
              <a:t> </a:t>
            </a:r>
            <a:r>
              <a:rPr lang="en-US" sz="1400" b="0" dirty="0" err="1"/>
              <a:t>τω</a:t>
            </a:r>
            <a:r>
              <a:rPr lang="en-US" sz="1400" b="0" dirty="0"/>
              <a:t> </a:t>
            </a:r>
            <a:r>
              <a:rPr lang="en-US" sz="1400" b="0" dirty="0" err="1"/>
              <a:t>μετ</a:t>
            </a:r>
            <a:r>
              <a:rPr lang="en-US" sz="1400" b="0" dirty="0"/>
              <a:t>αξύ, δίπλα της ήταν ο Brian απλώς </a:t>
            </a:r>
            <a:r>
              <a:rPr lang="el-GR" sz="1400" b="0" dirty="0"/>
              <a:t>παρακολουθώντας </a:t>
            </a:r>
            <a:r>
              <a:rPr lang="en-US" sz="1400" b="0" dirty="0" err="1"/>
              <a:t>όλη</a:t>
            </a:r>
            <a:r>
              <a:rPr lang="en-US" sz="1400" b="0" dirty="0"/>
              <a:t> την κατάσταση, ενώ η Laura </a:t>
            </a:r>
            <a:r>
              <a:rPr lang="el-GR" sz="1400" b="0" dirty="0"/>
              <a:t>κορόιδευε</a:t>
            </a:r>
            <a:r>
              <a:rPr lang="en-US" sz="1400" b="0" dirty="0"/>
              <a:t> τη Mary. </a:t>
            </a:r>
            <a:endParaRPr sz="1600" b="0" dirty="0"/>
          </a:p>
          <a:p>
            <a:pPr marL="457200" lvl="0" indent="-457200" algn="l" rtl="0">
              <a:spcBef>
                <a:spcPts val="880"/>
              </a:spcBef>
              <a:spcAft>
                <a:spcPts val="0"/>
              </a:spcAft>
              <a:buClr>
                <a:schemeClr val="dk1"/>
              </a:buClr>
              <a:buSzPts val="1400"/>
              <a:buChar char="•"/>
            </a:pPr>
            <a:r>
              <a:rPr lang="en-US" sz="1400" b="0" dirty="0" err="1"/>
              <a:t>Αυτή</a:t>
            </a:r>
            <a:r>
              <a:rPr lang="en-US" sz="1400" b="0" dirty="0"/>
              <a:t> η κα</a:t>
            </a:r>
            <a:r>
              <a:rPr lang="en-US" sz="1400" b="0" dirty="0" err="1"/>
              <a:t>τάστ</a:t>
            </a:r>
            <a:r>
              <a:rPr lang="en-US" sz="1400" b="0" dirty="0"/>
              <a:t>αση </a:t>
            </a:r>
            <a:r>
              <a:rPr lang="el-GR" sz="1400" b="0" dirty="0"/>
              <a:t>επαναλαμβάνεται </a:t>
            </a:r>
            <a:r>
              <a:rPr lang="en-US" sz="1400" b="0" dirty="0"/>
              <a:t>από την αρχή του σχολικού έτους.</a:t>
            </a:r>
            <a:endParaRPr sz="2800" b="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en-US" sz="4000" dirty="0">
                <a:solidFill>
                  <a:srgbClr val="08A5EF"/>
                </a:solidFill>
                <a:latin typeface="Calibri"/>
                <a:ea typeface="Calibri"/>
                <a:cs typeface="Calibri"/>
                <a:sym typeface="Calibri"/>
              </a:rPr>
              <a:t>Σενάριο 2 - Περιστατικό εκφοβισμού</a:t>
            </a:r>
            <a:br>
              <a:rPr lang="en-US" sz="4000" dirty="0">
                <a:solidFill>
                  <a:srgbClr val="08A5EF"/>
                </a:solidFill>
                <a:latin typeface="Calibri"/>
                <a:ea typeface="Calibri"/>
                <a:cs typeface="Calibri"/>
                <a:sym typeface="Calibri"/>
              </a:rPr>
            </a:br>
            <a:r>
              <a:rPr lang="en-US" sz="4000" dirty="0">
                <a:solidFill>
                  <a:srgbClr val="08A5EF"/>
                </a:solidFill>
                <a:latin typeface="Calibri"/>
                <a:ea typeface="Calibri"/>
                <a:cs typeface="Calibri"/>
                <a:sym typeface="Calibri"/>
              </a:rPr>
              <a:t>Συμπερασματικές σημειώσεις</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en-US"/>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dirty="0">
                <a:solidFill>
                  <a:schemeClr val="dk1"/>
                </a:solidFill>
                <a:latin typeface="Arial"/>
                <a:ea typeface="Arial"/>
                <a:cs typeface="Arial"/>
                <a:sym typeface="Arial"/>
              </a:rPr>
              <a:t>ERASMUS + 2019-1-PL01- KA201-06486</a:t>
            </a:r>
            <a:endParaRPr sz="1050" b="0" i="0" u="none" strike="noStrike" cap="none" dirty="0">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Προβλήματα στις σχέσεις μεταξύ </a:t>
            </a:r>
            <a:r>
              <a:rPr lang="el-GR" sz="1800" dirty="0">
                <a:solidFill>
                  <a:srgbClr val="EF8E7B"/>
                </a:solidFill>
              </a:rPr>
              <a:t>συνομήλικων</a:t>
            </a:r>
            <a:endParaRPr lang="pt-PT"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el-GR" dirty="0"/>
              <a:t>ΕΚΦΟΒΙΣΜΟΣ</a:t>
            </a:r>
            <a:r>
              <a:rPr lang="en-US" dirty="0"/>
              <a:t> </a:t>
            </a:r>
            <a:endParaRPr dirty="0"/>
          </a:p>
          <a:p>
            <a:pPr marL="0" lvl="0" indent="0" algn="l" rtl="0">
              <a:spcBef>
                <a:spcPts val="0"/>
              </a:spcBef>
              <a:spcAft>
                <a:spcPts val="0"/>
              </a:spcAft>
              <a:buClr>
                <a:schemeClr val="accent6"/>
              </a:buClr>
              <a:buSzPts val="3600"/>
              <a:buFont typeface="Arial "/>
              <a:buNone/>
            </a:pPr>
            <a:r>
              <a:rPr lang="en-US" dirty="0"/>
              <a:t>ΘΥΜΗΣΟΥ...</a:t>
            </a:r>
            <a:endParaRPr dirty="0"/>
          </a:p>
        </p:txBody>
      </p:sp>
      <p:sp>
        <p:nvSpPr>
          <p:cNvPr id="107" name="Google Shape;107;p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b="0" dirty="0" err="1"/>
              <a:t>Ως</a:t>
            </a:r>
            <a:r>
              <a:rPr lang="en-US" b="0" dirty="0"/>
              <a:t> </a:t>
            </a:r>
            <a:r>
              <a:rPr lang="en-US" b="0" dirty="0" err="1"/>
              <a:t>εκ</a:t>
            </a:r>
            <a:r>
              <a:rPr lang="en-US" b="0" dirty="0"/>
              <a:t>παιδευτικός, έχετε την ευθύνη να δημιουργήσετε ένα ασφαλές και υγιές περιβάλλον στην τάξη σας - ένα που προστατεύει κάθε μαθητή από τον εκφοβισμό. </a:t>
            </a:r>
            <a:r>
              <a:rPr lang="en-US" b="0" dirty="0" err="1"/>
              <a:t>Αυτό</a:t>
            </a:r>
            <a:r>
              <a:rPr lang="en-US" b="0" dirty="0"/>
              <a:t> </a:t>
            </a:r>
            <a:r>
              <a:rPr lang="en-US" b="0" dirty="0" err="1"/>
              <a:t>σημ</a:t>
            </a:r>
            <a:r>
              <a:rPr lang="en-US" b="0" dirty="0"/>
              <a:t>αίνει ότι πρέπει όχι μόνο να αναγνωρίζετε και να αντιμετωπίζετε τον εκφοβισμό σε σταθερή βάση, αλλά πρέπει επίσης να δημιουργήσετε μια κουλτούρα σεβασμού και αξιοπρέπειας στην τάξη σας.</a:t>
            </a:r>
            <a:endParaRPr dirty="0"/>
          </a:p>
          <a:p>
            <a:pPr marL="0" lvl="0" indent="0" algn="l" rtl="0">
              <a:spcBef>
                <a:spcPts val="1000"/>
              </a:spcBef>
              <a:spcAft>
                <a:spcPts val="0"/>
              </a:spcAft>
              <a:buClr>
                <a:schemeClr val="dk1"/>
              </a:buClr>
              <a:buSzPts val="2000"/>
              <a:buNone/>
            </a:pPr>
            <a:r>
              <a:rPr lang="en-US" b="0" dirty="0"/>
              <a:t>Από </a:t>
            </a:r>
            <a:r>
              <a:rPr lang="el-GR" b="0" dirty="0"/>
              <a:t>σωματικές</a:t>
            </a:r>
            <a:r>
              <a:rPr lang="en-US" b="0" dirty="0"/>
              <a:t> </a:t>
            </a:r>
            <a:r>
              <a:rPr lang="en-US" b="0" dirty="0" err="1"/>
              <a:t>δι</a:t>
            </a:r>
            <a:r>
              <a:rPr lang="en-US" b="0" dirty="0"/>
              <a:t>αμάχες έως φήμες και κουτσομπολιά, ο εκφοβισμός μπορεί να έχει διαρκή αποτελέσματα σε ένα εκπαιδευτικό περιβάλλον. Σαν άπ</a:t>
            </a:r>
            <a:r>
              <a:rPr lang="en-US" b="0" dirty="0" err="1"/>
              <a:t>οτέλεσμ</a:t>
            </a:r>
            <a:r>
              <a:rPr lang="en-US" b="0" dirty="0"/>
              <a:t>α,</a:t>
            </a:r>
            <a:r>
              <a:rPr lang="en-US" b="0" u="sng" dirty="0">
                <a:solidFill>
                  <a:schemeClr val="hlink"/>
                </a:solidFill>
                <a:hlinkClick r:id="rId3"/>
              </a:rPr>
              <a:t>πρόληψη σχολικού εκφοβισμού</a:t>
            </a:r>
            <a:r>
              <a:rPr lang="en-US" b="0" dirty="0"/>
              <a:t> είναι εξαιρετικά σημαντικό για τους εκπαιδευτικούς. </a:t>
            </a:r>
            <a:endParaRPr b="0" dirty="0"/>
          </a:p>
          <a:p>
            <a:pPr marL="0" lvl="0" indent="0" algn="ctr" rtl="0">
              <a:spcBef>
                <a:spcPts val="1000"/>
              </a:spcBef>
              <a:spcAft>
                <a:spcPts val="0"/>
              </a:spcAft>
              <a:buClr>
                <a:schemeClr val="dk1"/>
              </a:buClr>
              <a:buSzPts val="2000"/>
              <a:buNone/>
            </a:pPr>
            <a:r>
              <a:rPr lang="en-US" b="0" dirty="0" err="1"/>
              <a:t>Ας</a:t>
            </a:r>
            <a:r>
              <a:rPr lang="en-US" b="0" dirty="0"/>
              <a:t> </a:t>
            </a:r>
            <a:r>
              <a:rPr lang="en-US" b="0" dirty="0" err="1"/>
              <a:t>συνεχίσουμε</a:t>
            </a:r>
            <a:r>
              <a:rPr lang="en-US" b="0" dirty="0"/>
              <a:t> </a:t>
            </a:r>
            <a:r>
              <a:rPr lang="en-US" b="0" dirty="0" err="1"/>
              <a:t>τους</a:t>
            </a:r>
            <a:r>
              <a:rPr lang="en-US" b="0" dirty="0"/>
              <a:t> κα</a:t>
            </a:r>
            <a:r>
              <a:rPr lang="en-US" b="0" dirty="0" err="1"/>
              <a:t>λύτερους</a:t>
            </a:r>
            <a:r>
              <a:rPr lang="en-US" b="0" dirty="0"/>
              <a:t> </a:t>
            </a:r>
            <a:r>
              <a:rPr lang="en-US" b="0" dirty="0" err="1"/>
              <a:t>τρό</a:t>
            </a:r>
            <a:r>
              <a:rPr lang="en-US" b="0" dirty="0"/>
              <a:t>πους για να το κάνουμε !!!</a:t>
            </a:r>
            <a:endParaRPr b="0" dirty="0"/>
          </a:p>
          <a:p>
            <a:pPr marL="0" lvl="0" indent="0" algn="l" rtl="0">
              <a:spcBef>
                <a:spcPts val="1000"/>
              </a:spcBef>
              <a:spcAft>
                <a:spcPts val="0"/>
              </a:spcAft>
              <a:buClr>
                <a:schemeClr val="dk1"/>
              </a:buClr>
              <a:buSzPts val="2000"/>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r>
              <a:rPr lang="el-GR" dirty="0"/>
              <a:t>ΕΚΦΟΒΙΣΜΟΣ</a:t>
            </a:r>
            <a:r>
              <a:rPr lang="en-US" dirty="0"/>
              <a:t> </a:t>
            </a:r>
            <a:endParaRPr dirty="0"/>
          </a:p>
          <a:p>
            <a:pPr marL="0" lvl="0" indent="0" algn="l" rtl="0">
              <a:spcBef>
                <a:spcPts val="0"/>
              </a:spcBef>
              <a:spcAft>
                <a:spcPts val="0"/>
              </a:spcAft>
              <a:buClr>
                <a:schemeClr val="accent6"/>
              </a:buClr>
              <a:buSzPts val="3600"/>
              <a:buFont typeface="Arial "/>
              <a:buNone/>
            </a:pPr>
            <a:r>
              <a:rPr lang="en-US" dirty="0"/>
              <a:t>ΘΥΜΗΣΟΥ...</a:t>
            </a:r>
            <a:endParaRPr dirty="0"/>
          </a:p>
        </p:txBody>
      </p:sp>
      <p:sp>
        <p:nvSpPr>
          <p:cNvPr id="113" name="Google Shape;113;p3"/>
          <p:cNvSpPr txBox="1">
            <a:spLocks noGrp="1"/>
          </p:cNvSpPr>
          <p:nvPr>
            <p:ph type="body" idx="1"/>
          </p:nvPr>
        </p:nvSpPr>
        <p:spPr>
          <a:xfrm>
            <a:off x="457200" y="1628800"/>
            <a:ext cx="4258816" cy="4968552"/>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1250"/>
              <a:buFont typeface="Arial"/>
              <a:buChar char="•"/>
            </a:pPr>
            <a:r>
              <a:rPr lang="en-US" sz="1250" b="0" dirty="0" err="1"/>
              <a:t>Συζ</a:t>
            </a:r>
            <a:r>
              <a:rPr lang="el-GR" sz="1250" b="0" dirty="0"/>
              <a:t>η</a:t>
            </a:r>
            <a:r>
              <a:rPr lang="en-US" sz="1250" b="0" dirty="0"/>
              <a:t>τ</a:t>
            </a:r>
            <a:r>
              <a:rPr lang="el-GR" sz="1250" b="0" dirty="0"/>
              <a:t>ή</a:t>
            </a:r>
            <a:r>
              <a:rPr lang="en-US" sz="1250" b="0" dirty="0"/>
              <a:t>σ</a:t>
            </a:r>
            <a:r>
              <a:rPr lang="el-GR" sz="1250" b="0" dirty="0"/>
              <a:t>τε</a:t>
            </a:r>
            <a:r>
              <a:rPr lang="en-US" sz="1250" b="0" dirty="0"/>
              <a:t> </a:t>
            </a:r>
            <a:r>
              <a:rPr lang="en-US" sz="1250" b="0" dirty="0" err="1"/>
              <a:t>σχετικά</a:t>
            </a:r>
            <a:r>
              <a:rPr lang="en-US" sz="1250" b="0" dirty="0"/>
              <a:t> </a:t>
            </a:r>
            <a:r>
              <a:rPr lang="en-US" sz="1250" b="0" dirty="0" err="1"/>
              <a:t>με</a:t>
            </a:r>
            <a:r>
              <a:rPr lang="en-US" sz="1250" b="0" dirty="0"/>
              <a:t> </a:t>
            </a:r>
            <a:r>
              <a:rPr lang="en-US" sz="1250" b="0" dirty="0" err="1"/>
              <a:t>τον</a:t>
            </a:r>
            <a:r>
              <a:rPr lang="en-US" sz="1250" b="0" dirty="0"/>
              <a:t> </a:t>
            </a:r>
            <a:r>
              <a:rPr lang="en-US" sz="1250" b="0" dirty="0" err="1"/>
              <a:t>εκφο</a:t>
            </a:r>
            <a:r>
              <a:rPr lang="en-US" sz="1250" b="0" dirty="0"/>
              <a:t>βισμό</a:t>
            </a:r>
            <a:endParaRPr sz="1250" b="0" dirty="0"/>
          </a:p>
          <a:p>
            <a:pPr marL="342900" lvl="0" indent="-342900" algn="l" rtl="0">
              <a:lnSpc>
                <a:spcPct val="80000"/>
              </a:lnSpc>
              <a:spcBef>
                <a:spcPts val="850"/>
              </a:spcBef>
              <a:spcAft>
                <a:spcPts val="0"/>
              </a:spcAft>
              <a:buClr>
                <a:schemeClr val="dk1"/>
              </a:buClr>
              <a:buSzPts val="1250"/>
              <a:buFont typeface="Arial"/>
              <a:buChar char="•"/>
            </a:pPr>
            <a:r>
              <a:rPr lang="en-US" sz="1250" b="0" dirty="0"/>
              <a:t>Να </a:t>
            </a:r>
            <a:r>
              <a:rPr lang="en-US" sz="1250" b="0" dirty="0" err="1"/>
              <a:t>είστε</a:t>
            </a:r>
            <a:r>
              <a:rPr lang="en-US" sz="1250" b="0" dirty="0"/>
              <a:t> </a:t>
            </a:r>
            <a:r>
              <a:rPr lang="en-US" sz="1250" b="0" dirty="0" err="1"/>
              <a:t>ορ</a:t>
            </a:r>
            <a:r>
              <a:rPr lang="en-US" sz="1250" b="0" dirty="0"/>
              <a:t>ατοί καθ 'όλη τη διάρκεια της ημέρας</a:t>
            </a:r>
            <a:endParaRPr dirty="0"/>
          </a:p>
          <a:p>
            <a:pPr marL="342900" lvl="0" indent="-342900" algn="l" rtl="0">
              <a:lnSpc>
                <a:spcPct val="80000"/>
              </a:lnSpc>
              <a:spcBef>
                <a:spcPts val="850"/>
              </a:spcBef>
              <a:spcAft>
                <a:spcPts val="0"/>
              </a:spcAft>
              <a:buClr>
                <a:schemeClr val="dk1"/>
              </a:buClr>
              <a:buSzPts val="1250"/>
              <a:buFont typeface="Arial"/>
              <a:buChar char="•"/>
            </a:pPr>
            <a:r>
              <a:rPr lang="en-US" sz="1250" b="0" dirty="0" err="1"/>
              <a:t>Εξοικειωθείτε</a:t>
            </a:r>
            <a:r>
              <a:rPr lang="en-US" sz="1250" b="0" dirty="0"/>
              <a:t> </a:t>
            </a:r>
            <a:r>
              <a:rPr lang="en-US" sz="1250" b="0" dirty="0" err="1"/>
              <a:t>με</a:t>
            </a:r>
            <a:r>
              <a:rPr lang="en-US" sz="1250" b="0" dirty="0"/>
              <a:t> </a:t>
            </a:r>
            <a:r>
              <a:rPr lang="en-US" sz="1250" b="0" dirty="0" err="1"/>
              <a:t>τους</a:t>
            </a:r>
            <a:r>
              <a:rPr lang="en-US" sz="1250" b="0" dirty="0"/>
              <a:t> </a:t>
            </a:r>
            <a:r>
              <a:rPr lang="en-US" sz="1250" b="0" dirty="0" err="1"/>
              <a:t>δείκτες</a:t>
            </a:r>
            <a:r>
              <a:rPr lang="en-US" sz="1250" b="0" dirty="0"/>
              <a:t> </a:t>
            </a:r>
            <a:r>
              <a:rPr lang="en-US" sz="1250" b="0" dirty="0" err="1"/>
              <a:t>εκφο</a:t>
            </a:r>
            <a:r>
              <a:rPr lang="en-US" sz="1250" b="0" dirty="0"/>
              <a:t>βισμού</a:t>
            </a:r>
            <a:endParaRPr dirty="0"/>
          </a:p>
          <a:p>
            <a:pPr marL="342900" lvl="0" indent="-342900" algn="l" rtl="0">
              <a:lnSpc>
                <a:spcPct val="80000"/>
              </a:lnSpc>
              <a:spcBef>
                <a:spcPts val="850"/>
              </a:spcBef>
              <a:spcAft>
                <a:spcPts val="0"/>
              </a:spcAft>
              <a:buClr>
                <a:schemeClr val="dk1"/>
              </a:buClr>
              <a:buSzPts val="1250"/>
              <a:buFont typeface="Arial"/>
              <a:buChar char="•"/>
            </a:pPr>
            <a:r>
              <a:rPr lang="en-US" sz="1250" b="0" dirty="0" err="1"/>
              <a:t>Διδάξτε</a:t>
            </a:r>
            <a:r>
              <a:rPr lang="en-US" sz="1250" b="0" dirty="0"/>
              <a:t> </a:t>
            </a:r>
            <a:r>
              <a:rPr lang="en-US" sz="1250" b="0" dirty="0" err="1"/>
              <a:t>στους</a:t>
            </a:r>
            <a:r>
              <a:rPr lang="en-US" sz="1250" b="0" dirty="0"/>
              <a:t> μα</a:t>
            </a:r>
            <a:r>
              <a:rPr lang="en-US" sz="1250" b="0" dirty="0" err="1"/>
              <a:t>θητές</a:t>
            </a:r>
            <a:r>
              <a:rPr lang="en-US" sz="1250" b="0" dirty="0"/>
              <a:t> να </a:t>
            </a:r>
            <a:r>
              <a:rPr lang="en-US" sz="1250" b="0" dirty="0" err="1"/>
              <a:t>είν</a:t>
            </a:r>
            <a:r>
              <a:rPr lang="en-US" sz="1250" b="0" dirty="0"/>
              <a:t>αι αποτελεσματικοί παρευρισκόμενοι</a:t>
            </a:r>
            <a:endParaRPr sz="1250" b="0" dirty="0"/>
          </a:p>
          <a:p>
            <a:pPr marL="342900" lvl="0" indent="-342900" algn="l" rtl="0">
              <a:lnSpc>
                <a:spcPct val="80000"/>
              </a:lnSpc>
              <a:spcBef>
                <a:spcPts val="850"/>
              </a:spcBef>
              <a:spcAft>
                <a:spcPts val="0"/>
              </a:spcAft>
              <a:buClr>
                <a:schemeClr val="dk1"/>
              </a:buClr>
              <a:buSzPts val="1250"/>
              <a:buFont typeface="Arial"/>
              <a:buChar char="•"/>
            </a:pPr>
            <a:r>
              <a:rPr lang="en-US" sz="1250" b="0" dirty="0"/>
              <a:t>Βα</a:t>
            </a:r>
            <a:r>
              <a:rPr lang="en-US" sz="1250" b="0" dirty="0" err="1"/>
              <a:t>σιστείτε</a:t>
            </a:r>
            <a:r>
              <a:rPr lang="en-US" sz="1250" b="0" dirty="0"/>
              <a:t> </a:t>
            </a:r>
            <a:r>
              <a:rPr lang="en-US" sz="1250" b="0" dirty="0" err="1"/>
              <a:t>σε</a:t>
            </a:r>
            <a:r>
              <a:rPr lang="en-US" sz="1250" b="0" dirty="0"/>
              <a:t> </a:t>
            </a:r>
            <a:r>
              <a:rPr lang="en-US" sz="1250" b="0" dirty="0" err="1"/>
              <a:t>άλλους</a:t>
            </a:r>
            <a:r>
              <a:rPr lang="en-US" sz="1250" b="0" dirty="0"/>
              <a:t> μα</a:t>
            </a:r>
            <a:r>
              <a:rPr lang="en-US" sz="1250" b="0" dirty="0" err="1"/>
              <a:t>θητές</a:t>
            </a:r>
            <a:r>
              <a:rPr lang="en-US" sz="1250" b="0" dirty="0"/>
              <a:t> </a:t>
            </a:r>
            <a:r>
              <a:rPr lang="en-US" sz="1250" b="0" dirty="0" err="1"/>
              <a:t>γι</a:t>
            </a:r>
            <a:r>
              <a:rPr lang="en-US" sz="1250" b="0" dirty="0"/>
              <a:t>α να σας ενημερώσουμε όταν συμβαίνει εκφοβισμός</a:t>
            </a:r>
            <a:endParaRPr dirty="0"/>
          </a:p>
          <a:p>
            <a:pPr marL="342900" lvl="0" indent="-342900" algn="l" rtl="0">
              <a:lnSpc>
                <a:spcPct val="80000"/>
              </a:lnSpc>
              <a:spcBef>
                <a:spcPts val="850"/>
              </a:spcBef>
              <a:spcAft>
                <a:spcPts val="0"/>
              </a:spcAft>
              <a:buClr>
                <a:schemeClr val="dk1"/>
              </a:buClr>
              <a:buSzPts val="1250"/>
              <a:buFont typeface="Arial"/>
              <a:buChar char="•"/>
            </a:pPr>
            <a:r>
              <a:rPr lang="en-US" sz="1250" b="0" dirty="0" err="1"/>
              <a:t>Δι</a:t>
            </a:r>
            <a:r>
              <a:rPr lang="en-US" sz="1250" b="0" dirty="0"/>
              <a:t>ατηρήστε την ανοιχτή επικοινωνία με τους μαθητές</a:t>
            </a:r>
            <a:endParaRPr dirty="0"/>
          </a:p>
          <a:p>
            <a:pPr marL="342900" lvl="0" indent="-342900" algn="l" rtl="0">
              <a:lnSpc>
                <a:spcPct val="80000"/>
              </a:lnSpc>
              <a:spcBef>
                <a:spcPts val="850"/>
              </a:spcBef>
              <a:spcAft>
                <a:spcPts val="0"/>
              </a:spcAft>
              <a:buClr>
                <a:schemeClr val="dk1"/>
              </a:buClr>
              <a:buSzPts val="1250"/>
              <a:buFont typeface="Arial"/>
              <a:buChar char="•"/>
            </a:pPr>
            <a:r>
              <a:rPr lang="en-US" sz="1250" b="0" dirty="0" err="1"/>
              <a:t>Αυξήστε</a:t>
            </a:r>
            <a:r>
              <a:rPr lang="en-US" sz="1250" b="0" dirty="0"/>
              <a:t> </a:t>
            </a:r>
            <a:r>
              <a:rPr lang="en-US" sz="1250" b="0" dirty="0" err="1"/>
              <a:t>την</a:t>
            </a:r>
            <a:r>
              <a:rPr lang="en-US" sz="1250" b="0" dirty="0"/>
              <a:t> </a:t>
            </a:r>
            <a:r>
              <a:rPr lang="en-US" sz="1250" b="0" dirty="0" err="1"/>
              <a:t>ευ</a:t>
            </a:r>
            <a:r>
              <a:rPr lang="en-US" sz="1250" b="0" dirty="0"/>
              <a:t>αισθητοποίηση εκφοβισμού μεταξύ των γονέων</a:t>
            </a:r>
            <a:endParaRPr dirty="0"/>
          </a:p>
          <a:p>
            <a:pPr marL="342900" lvl="0" indent="-342900" algn="l" rtl="0">
              <a:lnSpc>
                <a:spcPct val="80000"/>
              </a:lnSpc>
              <a:spcBef>
                <a:spcPts val="850"/>
              </a:spcBef>
              <a:spcAft>
                <a:spcPts val="0"/>
              </a:spcAft>
              <a:buClr>
                <a:schemeClr val="dk1"/>
              </a:buClr>
              <a:buSzPts val="1250"/>
              <a:buFont typeface="Arial"/>
              <a:buChar char="•"/>
            </a:pPr>
            <a:r>
              <a:rPr lang="en-US" sz="1250" b="0" dirty="0"/>
              <a:t>Απ</a:t>
            </a:r>
            <a:r>
              <a:rPr lang="en-US" sz="1250" b="0" dirty="0" err="1"/>
              <a:t>οτρέψτε</a:t>
            </a:r>
            <a:r>
              <a:rPr lang="en-US" sz="1250" b="0" dirty="0"/>
              <a:t> τ</a:t>
            </a:r>
            <a:r>
              <a:rPr lang="el-GR" sz="1250" b="0" dirty="0" err="1"/>
              <a:t>ις</a:t>
            </a:r>
            <a:r>
              <a:rPr lang="el-GR" sz="1250" b="0" dirty="0"/>
              <a:t> κλίκες </a:t>
            </a:r>
            <a:r>
              <a:rPr lang="en-US" sz="1250" b="0" dirty="0" err="1"/>
              <a:t>στην</a:t>
            </a:r>
            <a:r>
              <a:rPr lang="en-US" sz="1250" b="0" dirty="0"/>
              <a:t> </a:t>
            </a:r>
            <a:r>
              <a:rPr lang="en-US" sz="1250" b="0" dirty="0" err="1"/>
              <a:t>τάξη</a:t>
            </a:r>
            <a:r>
              <a:rPr lang="en-US" sz="1250" b="0" dirty="0"/>
              <a:t> σας</a:t>
            </a:r>
            <a:endParaRPr dirty="0"/>
          </a:p>
          <a:p>
            <a:pPr marL="342900" lvl="0" indent="-342900" algn="l" rtl="0">
              <a:lnSpc>
                <a:spcPct val="80000"/>
              </a:lnSpc>
              <a:spcBef>
                <a:spcPts val="850"/>
              </a:spcBef>
              <a:spcAft>
                <a:spcPts val="0"/>
              </a:spcAft>
              <a:buClr>
                <a:schemeClr val="dk1"/>
              </a:buClr>
              <a:buSzPts val="1250"/>
              <a:buFont typeface="Arial"/>
              <a:buChar char="•"/>
            </a:pPr>
            <a:r>
              <a:rPr lang="en-US" sz="1250" b="0" dirty="0" err="1"/>
              <a:t>Γίνετε</a:t>
            </a:r>
            <a:r>
              <a:rPr lang="en-US" sz="1250" b="0" dirty="0"/>
              <a:t> </a:t>
            </a:r>
            <a:r>
              <a:rPr lang="en-US" sz="1250" b="0" dirty="0" err="1"/>
              <a:t>συνήγορος</a:t>
            </a:r>
            <a:r>
              <a:rPr lang="en-US" sz="1250" b="0" dirty="0"/>
              <a:t> </a:t>
            </a:r>
            <a:r>
              <a:rPr lang="en-US" sz="1250" b="0" dirty="0" err="1"/>
              <a:t>γι</a:t>
            </a:r>
            <a:r>
              <a:rPr lang="en-US" sz="1250" b="0" dirty="0"/>
              <a:t>α την καταπολέμηση του εκφοβισμού</a:t>
            </a:r>
            <a:endParaRPr dirty="0"/>
          </a:p>
          <a:p>
            <a:pPr marL="342900" lvl="0" indent="-342900" algn="l" rtl="0">
              <a:lnSpc>
                <a:spcPct val="80000"/>
              </a:lnSpc>
              <a:spcBef>
                <a:spcPts val="850"/>
              </a:spcBef>
              <a:spcAft>
                <a:spcPts val="0"/>
              </a:spcAft>
              <a:buClr>
                <a:schemeClr val="dk1"/>
              </a:buClr>
              <a:buSzPts val="1250"/>
              <a:buFont typeface="Arial"/>
              <a:buChar char="•"/>
            </a:pPr>
            <a:r>
              <a:rPr lang="en-US" sz="1250" b="0" dirty="0" err="1"/>
              <a:t>Δημιουργήστε</a:t>
            </a:r>
            <a:r>
              <a:rPr lang="en-US" sz="1250" b="0" dirty="0"/>
              <a:t> </a:t>
            </a:r>
            <a:r>
              <a:rPr lang="en-US" sz="1250" b="0" dirty="0" err="1"/>
              <a:t>μι</a:t>
            </a:r>
            <a:r>
              <a:rPr lang="en-US" sz="1250" b="0" dirty="0"/>
              <a:t>α αίσθηση κοινότητας</a:t>
            </a:r>
            <a:endParaRPr dirty="0"/>
          </a:p>
          <a:p>
            <a:pPr marL="342900" lvl="0" indent="-342900" algn="l" rtl="0">
              <a:lnSpc>
                <a:spcPct val="80000"/>
              </a:lnSpc>
              <a:spcBef>
                <a:spcPts val="850"/>
              </a:spcBef>
              <a:spcAft>
                <a:spcPts val="0"/>
              </a:spcAft>
              <a:buClr>
                <a:schemeClr val="dk1"/>
              </a:buClr>
              <a:buSzPts val="1250"/>
              <a:buFont typeface="Arial"/>
              <a:buChar char="•"/>
            </a:pPr>
            <a:r>
              <a:rPr lang="en-US" sz="1250" b="0" dirty="0"/>
              <a:t>Απα</a:t>
            </a:r>
            <a:r>
              <a:rPr lang="en-US" sz="1250" b="0" dirty="0" err="1"/>
              <a:t>ντήστε</a:t>
            </a:r>
            <a:r>
              <a:rPr lang="en-US" sz="1250" b="0" dirty="0"/>
              <a:t> </a:t>
            </a:r>
            <a:r>
              <a:rPr lang="en-US" sz="1250" b="0" dirty="0" err="1"/>
              <a:t>γρήγορ</a:t>
            </a:r>
            <a:r>
              <a:rPr lang="en-US" sz="1250" b="0" dirty="0"/>
              <a:t>α σε κάθε περιστατικό εκφοβισμού</a:t>
            </a:r>
            <a:endParaRPr dirty="0"/>
          </a:p>
          <a:p>
            <a:pPr marL="342900" lvl="0" indent="-342900" algn="l" rtl="0">
              <a:lnSpc>
                <a:spcPct val="80000"/>
              </a:lnSpc>
              <a:spcBef>
                <a:spcPts val="850"/>
              </a:spcBef>
              <a:spcAft>
                <a:spcPts val="0"/>
              </a:spcAft>
              <a:buClr>
                <a:schemeClr val="dk1"/>
              </a:buClr>
              <a:buSzPts val="1250"/>
              <a:buFont typeface="Arial"/>
              <a:buChar char="•"/>
            </a:pPr>
            <a:r>
              <a:rPr lang="en-US" sz="1250" b="0" dirty="0" err="1"/>
              <a:t>Μιλήστε</a:t>
            </a:r>
            <a:r>
              <a:rPr lang="en-US" sz="1250" b="0" dirty="0"/>
              <a:t> </a:t>
            </a:r>
            <a:r>
              <a:rPr lang="en-US" sz="1250" b="0" dirty="0" err="1"/>
              <a:t>ιδιωτικά</a:t>
            </a:r>
            <a:r>
              <a:rPr lang="en-US" sz="1250" b="0" dirty="0"/>
              <a:t> </a:t>
            </a:r>
            <a:r>
              <a:rPr lang="en-US" sz="1250" b="0" dirty="0" err="1"/>
              <a:t>με</a:t>
            </a:r>
            <a:r>
              <a:rPr lang="en-US" sz="1250" b="0" dirty="0"/>
              <a:t> </a:t>
            </a:r>
            <a:r>
              <a:rPr lang="en-US" sz="1250" b="0" dirty="0" err="1"/>
              <a:t>το</a:t>
            </a:r>
            <a:r>
              <a:rPr lang="en-US" sz="1250" b="0" dirty="0"/>
              <a:t> </a:t>
            </a:r>
            <a:r>
              <a:rPr lang="en-US" sz="1250" b="0" dirty="0" err="1"/>
              <a:t>θύμ</a:t>
            </a:r>
            <a:r>
              <a:rPr lang="en-US" sz="1250" b="0" dirty="0"/>
              <a:t>α</a:t>
            </a:r>
            <a:endParaRPr dirty="0"/>
          </a:p>
          <a:p>
            <a:pPr marL="342900" lvl="0" indent="-342900" algn="l" rtl="0">
              <a:lnSpc>
                <a:spcPct val="80000"/>
              </a:lnSpc>
              <a:spcBef>
                <a:spcPts val="850"/>
              </a:spcBef>
              <a:spcAft>
                <a:spcPts val="0"/>
              </a:spcAft>
              <a:buClr>
                <a:schemeClr val="dk1"/>
              </a:buClr>
              <a:buSzPts val="1250"/>
              <a:buFont typeface="Arial"/>
              <a:buChar char="•"/>
            </a:pPr>
            <a:r>
              <a:rPr lang="en-US" sz="1250" b="0" dirty="0" err="1"/>
              <a:t>Μιλήστε</a:t>
            </a:r>
            <a:r>
              <a:rPr lang="en-US" sz="1250" b="0" dirty="0"/>
              <a:t> </a:t>
            </a:r>
            <a:r>
              <a:rPr lang="en-US" sz="1250" b="0" dirty="0" err="1"/>
              <a:t>με</a:t>
            </a:r>
            <a:r>
              <a:rPr lang="en-US" sz="1250" b="0" dirty="0"/>
              <a:t> </a:t>
            </a:r>
            <a:r>
              <a:rPr lang="en-US" sz="1250" b="0" dirty="0" err="1"/>
              <a:t>τον</a:t>
            </a:r>
            <a:r>
              <a:rPr lang="en-US" sz="1250" b="0" dirty="0"/>
              <a:t> </a:t>
            </a:r>
            <a:r>
              <a:rPr lang="en-US" sz="1250" b="0" dirty="0" err="1"/>
              <a:t>εκφο</a:t>
            </a:r>
            <a:r>
              <a:rPr lang="en-US" sz="1250" b="0" dirty="0"/>
              <a:t>βισμό ξεχωριστά</a:t>
            </a:r>
            <a:endParaRPr dirty="0"/>
          </a:p>
          <a:p>
            <a:pPr marL="342900" lvl="0" indent="-342900" algn="l" rtl="0">
              <a:lnSpc>
                <a:spcPct val="80000"/>
              </a:lnSpc>
              <a:spcBef>
                <a:spcPts val="850"/>
              </a:spcBef>
              <a:spcAft>
                <a:spcPts val="0"/>
              </a:spcAft>
              <a:buClr>
                <a:schemeClr val="dk1"/>
              </a:buClr>
              <a:buSzPts val="1250"/>
              <a:buFont typeface="Arial"/>
              <a:buChar char="•"/>
            </a:pPr>
            <a:r>
              <a:rPr lang="el-GR" sz="1250" b="0" dirty="0"/>
              <a:t>Αναπτύξτε</a:t>
            </a:r>
            <a:r>
              <a:rPr lang="en-US" sz="1250" b="0" dirty="0"/>
              <a:t> κα</a:t>
            </a:r>
            <a:r>
              <a:rPr lang="en-US" sz="1250" b="0" dirty="0" err="1"/>
              <a:t>τάλληλ</a:t>
            </a:r>
            <a:r>
              <a:rPr lang="el-GR" sz="1250" b="0" dirty="0" err="1"/>
              <a:t>ες</a:t>
            </a:r>
            <a:r>
              <a:rPr lang="en-US" sz="1250" b="0" dirty="0"/>
              <a:t> πα</a:t>
            </a:r>
            <a:r>
              <a:rPr lang="en-US" sz="1250" b="0" dirty="0" err="1"/>
              <a:t>ρεμ</a:t>
            </a:r>
            <a:r>
              <a:rPr lang="en-US" sz="1250" b="0" dirty="0"/>
              <a:t>βάσε</a:t>
            </a:r>
            <a:r>
              <a:rPr lang="el-GR" sz="1250" b="0" dirty="0" err="1"/>
              <a:t>ις</a:t>
            </a:r>
            <a:endParaRPr sz="1250" b="0" dirty="0"/>
          </a:p>
          <a:p>
            <a:pPr marL="342900" lvl="0" indent="-342900" algn="l" rtl="0">
              <a:lnSpc>
                <a:spcPct val="80000"/>
              </a:lnSpc>
              <a:spcBef>
                <a:spcPts val="850"/>
              </a:spcBef>
              <a:spcAft>
                <a:spcPts val="0"/>
              </a:spcAft>
              <a:buClr>
                <a:schemeClr val="dk1"/>
              </a:buClr>
              <a:buSzPts val="1250"/>
              <a:buFont typeface="Arial"/>
              <a:buChar char="•"/>
            </a:pPr>
            <a:r>
              <a:rPr lang="en-US" sz="1250" b="0" dirty="0"/>
              <a:t>Παρα</a:t>
            </a:r>
            <a:r>
              <a:rPr lang="en-US" sz="1250" b="0" dirty="0" err="1"/>
              <a:t>κολουθήστε</a:t>
            </a:r>
            <a:r>
              <a:rPr lang="en-US" sz="1250" b="0" dirty="0"/>
              <a:t> </a:t>
            </a:r>
            <a:r>
              <a:rPr lang="en-US" sz="1250" b="0" dirty="0" err="1"/>
              <a:t>την</a:t>
            </a:r>
            <a:r>
              <a:rPr lang="en-US" sz="1250" b="0" dirty="0"/>
              <a:t> κα</a:t>
            </a:r>
            <a:r>
              <a:rPr lang="en-US" sz="1250" b="0" dirty="0" err="1"/>
              <a:t>τάστ</a:t>
            </a:r>
            <a:r>
              <a:rPr lang="en-US" sz="1250" b="0" dirty="0"/>
              <a:t>αση</a:t>
            </a:r>
            <a:endParaRPr dirty="0"/>
          </a:p>
          <a:p>
            <a:pPr marL="342900" lvl="0" indent="-342900" algn="l" rtl="0">
              <a:lnSpc>
                <a:spcPct val="80000"/>
              </a:lnSpc>
              <a:spcBef>
                <a:spcPts val="850"/>
              </a:spcBef>
              <a:spcAft>
                <a:spcPts val="0"/>
              </a:spcAft>
              <a:buClr>
                <a:schemeClr val="dk1"/>
              </a:buClr>
              <a:buSzPts val="1250"/>
              <a:buFont typeface="Arial"/>
              <a:buChar char="•"/>
            </a:pPr>
            <a:r>
              <a:rPr lang="el-GR" sz="1250" b="0" dirty="0"/>
              <a:t>Επικοινωνήστε </a:t>
            </a:r>
            <a:r>
              <a:rPr lang="en-US" sz="1250" b="0" dirty="0" err="1"/>
              <a:t>με</a:t>
            </a:r>
            <a:r>
              <a:rPr lang="en-US" sz="1250" b="0" dirty="0"/>
              <a:t> </a:t>
            </a:r>
            <a:r>
              <a:rPr lang="en-US" sz="1250" b="0" dirty="0" err="1"/>
              <a:t>το</a:t>
            </a:r>
            <a:r>
              <a:rPr lang="en-US" sz="1250" b="0" dirty="0"/>
              <a:t> </a:t>
            </a:r>
            <a:r>
              <a:rPr lang="en-US" sz="1250" b="0" dirty="0" err="1"/>
              <a:t>θύμ</a:t>
            </a:r>
            <a:r>
              <a:rPr lang="en-US" sz="1250" b="0" dirty="0"/>
              <a:t>α και τον εκφοβιστή</a:t>
            </a:r>
            <a:endParaRPr dirty="0"/>
          </a:p>
          <a:p>
            <a:pPr marL="342900" lvl="0" indent="-342900" algn="l" rtl="0">
              <a:lnSpc>
                <a:spcPct val="80000"/>
              </a:lnSpc>
              <a:spcBef>
                <a:spcPts val="850"/>
              </a:spcBef>
              <a:spcAft>
                <a:spcPts val="0"/>
              </a:spcAft>
              <a:buClr>
                <a:schemeClr val="dk1"/>
              </a:buClr>
              <a:buSzPts val="1250"/>
              <a:buFont typeface="Arial"/>
              <a:buChar char="•"/>
            </a:pPr>
            <a:r>
              <a:rPr lang="el-GR" sz="1250" b="0" dirty="0"/>
              <a:t>Εδραιώστε</a:t>
            </a:r>
            <a:r>
              <a:rPr lang="en-US" sz="1250" b="0" dirty="0"/>
              <a:t> </a:t>
            </a:r>
            <a:r>
              <a:rPr lang="en-US" sz="1250" b="0" dirty="0" err="1"/>
              <a:t>την</a:t>
            </a:r>
            <a:r>
              <a:rPr lang="en-US" sz="1250" b="0" dirty="0"/>
              <a:t> </a:t>
            </a:r>
            <a:r>
              <a:rPr lang="en-US" sz="1250" b="0" dirty="0" err="1"/>
              <a:t>τάξη</a:t>
            </a:r>
            <a:r>
              <a:rPr lang="en-US" sz="1250" b="0" dirty="0"/>
              <a:t> σας </a:t>
            </a:r>
            <a:r>
              <a:rPr lang="en-US" sz="1250" b="0" dirty="0" err="1"/>
              <a:t>ως</a:t>
            </a:r>
            <a:r>
              <a:rPr lang="en-US" sz="1250" b="0" dirty="0"/>
              <a:t> α</a:t>
            </a:r>
            <a:r>
              <a:rPr lang="en-US" sz="1250" b="0" dirty="0" err="1"/>
              <a:t>σφ</a:t>
            </a:r>
            <a:r>
              <a:rPr lang="en-US" sz="1250" b="0" dirty="0"/>
              <a:t>αλές μέρος</a:t>
            </a:r>
            <a:endParaRPr dirty="0"/>
          </a:p>
          <a:p>
            <a:pPr marL="0" lvl="0" indent="0" algn="l" rtl="0">
              <a:lnSpc>
                <a:spcPct val="80000"/>
              </a:lnSpc>
              <a:spcBef>
                <a:spcPts val="850"/>
              </a:spcBef>
              <a:spcAft>
                <a:spcPts val="0"/>
              </a:spcAft>
              <a:buClr>
                <a:schemeClr val="dk1"/>
              </a:buClr>
              <a:buSzPts val="1250"/>
              <a:buNone/>
            </a:pPr>
            <a:endParaRPr sz="1250" dirty="0"/>
          </a:p>
        </p:txBody>
      </p:sp>
      <p:pic>
        <p:nvPicPr>
          <p:cNvPr id="114" name="Google Shape;114;p3" descr="Sikeston R-6 Schools - Stop Bullying!"/>
          <p:cNvPicPr preferRelativeResize="0"/>
          <p:nvPr/>
        </p:nvPicPr>
        <p:blipFill rotWithShape="1">
          <a:blip r:embed="rId3">
            <a:alphaModFix/>
          </a:blip>
          <a:srcRect/>
          <a:stretch/>
        </p:blipFill>
        <p:spPr>
          <a:xfrm>
            <a:off x="4730106" y="1772816"/>
            <a:ext cx="4114428" cy="411442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lvl="0" algn="ctr">
              <a:buClr>
                <a:srgbClr val="08A5EF"/>
              </a:buClr>
              <a:buSzPts val="4000"/>
            </a:pPr>
            <a:r>
              <a:rPr lang="pt-PT" sz="4000" dirty="0">
                <a:solidFill>
                  <a:srgbClr val="08A5EF"/>
                </a:solidFill>
                <a:latin typeface="Calibri"/>
                <a:ea typeface="Calibri"/>
                <a:cs typeface="Calibri"/>
                <a:sym typeface="Calibri"/>
              </a:rPr>
              <a:t>Σενάριο 3 – </a:t>
            </a:r>
            <a:r>
              <a:rPr lang="el-GR" sz="4000" dirty="0">
                <a:solidFill>
                  <a:srgbClr val="08A5EF"/>
                </a:solidFill>
                <a:latin typeface="Calibri"/>
                <a:ea typeface="Calibri"/>
                <a:cs typeface="Calibri"/>
                <a:sym typeface="Calibri"/>
              </a:rPr>
              <a:t>Περιστατικό κλοπής</a:t>
            </a:r>
            <a:br>
              <a:rPr lang="pt-PT" sz="4000" dirty="0">
                <a:solidFill>
                  <a:srgbClr val="08A5EF"/>
                </a:solidFill>
                <a:latin typeface="Calibri"/>
                <a:ea typeface="Calibri"/>
                <a:cs typeface="Calibri"/>
                <a:sym typeface="Calibri"/>
              </a:rPr>
            </a:br>
            <a:r>
              <a:rPr lang="pt-PT" sz="4000" dirty="0">
                <a:solidFill>
                  <a:srgbClr val="08A5EF"/>
                </a:solidFill>
                <a:latin typeface="Calibri"/>
                <a:ea typeface="Calibri"/>
                <a:cs typeface="Calibri"/>
                <a:sym typeface="Calibri"/>
              </a:rPr>
              <a:t>Θεωρία </a:t>
            </a:r>
            <a:r>
              <a:rPr lang="el-GR" sz="4000" dirty="0">
                <a:solidFill>
                  <a:srgbClr val="08A5EF"/>
                </a:solidFill>
                <a:latin typeface="Calibri"/>
                <a:ea typeface="Calibri"/>
                <a:cs typeface="Calibri"/>
                <a:sym typeface="Calibri"/>
              </a:rPr>
              <a:t>συγκρούσεων</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Προβλήματα στις σχέσεις μεταξύ </a:t>
            </a:r>
            <a:r>
              <a:rPr lang="el-GR" sz="1800" dirty="0">
                <a:solidFill>
                  <a:srgbClr val="EF8E7B"/>
                </a:solidFill>
              </a:rPr>
              <a:t>συνομήλικων</a:t>
            </a:r>
            <a:endParaRPr lang="pt-PT" sz="1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115509" y="152718"/>
            <a:ext cx="6754483" cy="1371600"/>
          </a:xfrm>
          <a:prstGeom prst="rect">
            <a:avLst/>
          </a:prstGeom>
          <a:noFill/>
          <a:ln>
            <a:noFill/>
          </a:ln>
        </p:spPr>
        <p:txBody>
          <a:bodyPr spcFirstLastPara="1" wrap="square" lIns="91425" tIns="45700" rIns="91425" bIns="45700" anchor="b" anchorCtr="0">
            <a:normAutofit fontScale="90000"/>
          </a:bodyPr>
          <a:lstStyle/>
          <a:p>
            <a:pPr lvl="0"/>
            <a:r>
              <a:rPr lang="pt-PT" dirty="0"/>
              <a:t>ΣΧΕΣΕΙΣ </a:t>
            </a:r>
            <a:r>
              <a:rPr lang="el-GR" dirty="0"/>
              <a:t>ΜΕΤΑΞΥ ΣΥΜΟΗΛΙΚΩΝ</a:t>
            </a:r>
            <a:r>
              <a:rPr lang="pt-PT" dirty="0"/>
              <a:t>- </a:t>
            </a:r>
            <a:br>
              <a:rPr lang="pt-PT" dirty="0"/>
            </a:br>
            <a:r>
              <a:rPr lang="el-GR" dirty="0"/>
              <a:t>ΣΗΜΑΣΙΑ</a:t>
            </a:r>
            <a:endParaRPr dirty="0"/>
          </a:p>
        </p:txBody>
      </p:sp>
      <p:sp>
        <p:nvSpPr>
          <p:cNvPr id="107" name="Google Shape;107;p2"/>
          <p:cNvSpPr txBox="1">
            <a:spLocks noGrp="1"/>
          </p:cNvSpPr>
          <p:nvPr>
            <p:ph type="body" idx="1"/>
          </p:nvPr>
        </p:nvSpPr>
        <p:spPr>
          <a:xfrm>
            <a:off x="115509" y="1752600"/>
            <a:ext cx="8424641" cy="43735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Font typeface="Arial"/>
              <a:buChar char="•"/>
            </a:pPr>
            <a:r>
              <a:rPr lang="pt-PT" b="0" dirty="0">
                <a:latin typeface="Calibri"/>
                <a:ea typeface="Calibri"/>
                <a:cs typeface="Calibri"/>
                <a:sym typeface="Calibri"/>
              </a:rPr>
              <a:t>Ο τρόπος με τον οποίο αλληλεπιδρά και σχηματίζει σχέσεις με άλλους μέσω της πρώιμης παιδικής ηλικίας, της μέσης παιδικής ηλικίας και της εφηβείας είναι ο ακρογωνιαίος λίθος των περισσότερων σημαντικών αναπτυξιακών θεωριών (π.χ. Erikson, 1968; Parker, Rubin, Erath, Wojslawowicz, &amp; Buskirk, 2006). Ο σχηματισμός κοινωνικών δεξιοτήτων που επιτρέπουν την αποτελεσματική διαπραγμάτευση αλληλεπιδράσεων που σχετίζονται με </a:t>
            </a:r>
            <a:r>
              <a:rPr lang="el-GR" b="0" dirty="0">
                <a:latin typeface="Calibri"/>
                <a:ea typeface="Calibri"/>
                <a:cs typeface="Calibri"/>
                <a:sym typeface="Calibri"/>
              </a:rPr>
              <a:t>συνομήλικους</a:t>
            </a:r>
            <a:r>
              <a:rPr lang="pt-PT" b="0" dirty="0">
                <a:latin typeface="Calibri"/>
                <a:ea typeface="Calibri"/>
                <a:cs typeface="Calibri"/>
                <a:sym typeface="Calibri"/>
              </a:rPr>
              <a:t> και διαπροσωπικών σχέσεων είναι αναμφισβήτητα ένα από τα πιο σημαντικά αναπτυξιακά καθήκοντα. Ως εκ τούτου, οι σχέσεις μεταξύ των </a:t>
            </a:r>
            <a:r>
              <a:rPr lang="el-GR" b="0" dirty="0">
                <a:latin typeface="Calibri"/>
                <a:ea typeface="Calibri"/>
                <a:cs typeface="Calibri"/>
                <a:sym typeface="Calibri"/>
              </a:rPr>
              <a:t>συνομήλικων</a:t>
            </a:r>
            <a:r>
              <a:rPr lang="pt-PT" b="0" dirty="0">
                <a:latin typeface="Calibri"/>
                <a:ea typeface="Calibri"/>
                <a:cs typeface="Calibri"/>
                <a:sym typeface="Calibri"/>
              </a:rPr>
              <a:t> συμβάλλουν σημαντικά σε πολλές πτυχές της φυσιολογικής και μη φυσιολογικής ανάπτυξης (Bukowski &amp; Adams, 2005).</a:t>
            </a:r>
            <a:endParaRPr dirty="0"/>
          </a:p>
          <a:p>
            <a:pPr marL="0" lvl="0" indent="0" algn="l" rtl="0">
              <a:spcBef>
                <a:spcPts val="1000"/>
              </a:spcBef>
              <a:spcAft>
                <a:spcPts val="0"/>
              </a:spcAft>
              <a:buClr>
                <a:schemeClr val="dk1"/>
              </a:buClr>
              <a:buSzPts val="2000"/>
              <a:buNone/>
            </a:pPr>
            <a:endParaRPr dirty="0"/>
          </a:p>
        </p:txBody>
      </p:sp>
      <p:pic>
        <p:nvPicPr>
          <p:cNvPr id="108" name="Google Shape;108;p2"/>
          <p:cNvPicPr preferRelativeResize="0"/>
          <p:nvPr/>
        </p:nvPicPr>
        <p:blipFill rotWithShape="1">
          <a:blip r:embed="rId3">
            <a:alphaModFix/>
          </a:blip>
          <a:srcRect/>
          <a:stretch/>
        </p:blipFill>
        <p:spPr>
          <a:xfrm>
            <a:off x="5584117" y="5000307"/>
            <a:ext cx="2571750" cy="17049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lvl="0"/>
            <a:r>
              <a:rPr lang="pt-PT" dirty="0"/>
              <a:t>ΣΧΕΣΕΙΣ </a:t>
            </a:r>
            <a:r>
              <a:rPr lang="el-GR" dirty="0"/>
              <a:t>ΜΕΤΑΞΥ ΣΥΜΟΗΛΙΚΩΝ </a:t>
            </a:r>
            <a:r>
              <a:rPr lang="pt-PT" dirty="0"/>
              <a:t>– </a:t>
            </a:r>
            <a:r>
              <a:rPr lang="el-GR" dirty="0"/>
              <a:t>ΠΡΟΤΑΣΕΙΣ</a:t>
            </a:r>
            <a:endParaRPr dirty="0"/>
          </a:p>
        </p:txBody>
      </p:sp>
      <p:sp>
        <p:nvSpPr>
          <p:cNvPr id="114" name="Google Shape;114;p4"/>
          <p:cNvSpPr txBox="1">
            <a:spLocks noGrp="1"/>
          </p:cNvSpPr>
          <p:nvPr>
            <p:ph type="body" idx="1"/>
          </p:nvPr>
        </p:nvSpPr>
        <p:spPr>
          <a:xfrm>
            <a:off x="457200" y="1752600"/>
            <a:ext cx="8147248" cy="4772743"/>
          </a:xfrm>
          <a:prstGeom prst="rect">
            <a:avLst/>
          </a:prstGeom>
          <a:noFill/>
          <a:ln>
            <a:noFill/>
          </a:ln>
        </p:spPr>
        <p:txBody>
          <a:bodyPr spcFirstLastPara="1" wrap="square" lIns="91425" tIns="45700" rIns="91425" bIns="45700" anchor="t" anchorCtr="0">
            <a:normAutofit lnSpcReduction="10000"/>
          </a:bodyPr>
          <a:lstStyle/>
          <a:p>
            <a:pPr marL="457200" lvl="0" indent="-361950" algn="l" rtl="0">
              <a:spcBef>
                <a:spcPts val="0"/>
              </a:spcBef>
              <a:spcAft>
                <a:spcPts val="0"/>
              </a:spcAft>
              <a:buClr>
                <a:schemeClr val="dk1"/>
              </a:buClr>
              <a:buSzPts val="2100"/>
              <a:buChar char="•"/>
            </a:pPr>
            <a:r>
              <a:rPr lang="pt-PT" dirty="0"/>
              <a:t>Οι τάξεις είναι κοινωνικ</a:t>
            </a:r>
            <a:r>
              <a:rPr lang="el-GR" dirty="0"/>
              <a:t>ά σκηνικά </a:t>
            </a:r>
            <a:r>
              <a:rPr lang="pt-PT" dirty="0"/>
              <a:t>που επηρεάζουν το πλαίσιο των κοινωνικών αλληλεπιδράσεων. Οι περισσότεροι δάσκαλοι γνωρίζουν την κουλτούρα της τάξης που θέλουν να καλλιεργήσουν</a:t>
            </a:r>
            <a:r>
              <a:rPr lang="el-GR" dirty="0"/>
              <a:t>,</a:t>
            </a:r>
            <a:r>
              <a:rPr lang="pt-PT" dirty="0"/>
              <a:t> επιδιώκουν να δημιουργήσουν θετικά κλίματα στην τάξη που προωθούν ατομικές προσκομιστικές συμπεριφορές και ακαδημαϊκά επιτεύγματα.</a:t>
            </a:r>
            <a:endParaRPr dirty="0"/>
          </a:p>
          <a:p>
            <a:pPr marL="457200" lvl="0" indent="-361950" algn="l" rtl="0">
              <a:spcBef>
                <a:spcPts val="0"/>
              </a:spcBef>
              <a:spcAft>
                <a:spcPts val="0"/>
              </a:spcAft>
              <a:buClr>
                <a:schemeClr val="dk1"/>
              </a:buClr>
              <a:buSzPts val="2100"/>
              <a:buChar char="•"/>
            </a:pPr>
            <a:r>
              <a:rPr lang="pt-PT" dirty="0"/>
              <a:t>Οι εκπαιδευτικοί θα πρέπει να επικεντρωθούν στο να γίνουν πιο εξοικειωμένοι με τη δυναμική των συνομηλίκων και όχι απλώς να αναγνωρίσουν τις σχέσεις με </a:t>
            </a:r>
            <a:r>
              <a:rPr lang="el-GR" dirty="0"/>
              <a:t>συνομήλικους</a:t>
            </a:r>
            <a:r>
              <a:rPr lang="pt-PT" dirty="0"/>
              <a:t>. Ο συντονισμός αποτελεί σκέψη για τις σχέσεις μεταξύ των </a:t>
            </a:r>
            <a:r>
              <a:rPr lang="el-GR" dirty="0"/>
              <a:t>συνομήλικων</a:t>
            </a:r>
            <a:r>
              <a:rPr lang="pt-PT" dirty="0"/>
              <a:t> στην τάξη από την οπτική γωνία των άλλων μαθητών στην τάξη. Αυτό θα επιτρέψει στους εκπαιδευτικούς να δημιουργήσουν σκόπιμα ζευγάρια εργασίας μαθητών που προωθούν θετικές αλληλεπιδράσεις από ομοτίμους, ελαχιστοποιώντας παράλληλα τις απρόβλεπτες συγκρούσεις.</a:t>
            </a:r>
            <a:endParaRPr dirty="0"/>
          </a:p>
          <a:p>
            <a:pPr marL="0" lvl="0" indent="0" algn="l" rtl="0">
              <a:spcBef>
                <a:spcPts val="400"/>
              </a:spcBef>
              <a:spcAft>
                <a:spcPts val="0"/>
              </a:spcAft>
              <a:buClr>
                <a:schemeClr val="dk1"/>
              </a:buClr>
              <a:buSzPts val="2000"/>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457200" y="152718"/>
            <a:ext cx="6851104" cy="1371600"/>
          </a:xfrm>
          <a:prstGeom prst="rect">
            <a:avLst/>
          </a:prstGeom>
          <a:noFill/>
          <a:ln>
            <a:noFill/>
          </a:ln>
        </p:spPr>
        <p:txBody>
          <a:bodyPr spcFirstLastPara="1" wrap="square" lIns="91425" tIns="45700" rIns="91425" bIns="45700" anchor="b" anchorCtr="0">
            <a:noAutofit/>
          </a:bodyPr>
          <a:lstStyle/>
          <a:p>
            <a:pPr lvl="0">
              <a:buSzPts val="2400"/>
            </a:pPr>
            <a:r>
              <a:rPr lang="pt-PT" sz="2400" dirty="0"/>
              <a:t>ΣΤΡΑΤΗΓΙΚΕΣ ΓΙΑ ΤΗΝ ΠΡΟΩΘΗΣΗ ΤΩΝ ΣΧΕΣΕΩΝ</a:t>
            </a:r>
            <a:r>
              <a:rPr lang="el-GR" sz="2400" dirty="0"/>
              <a:t> ΜΕΤΑΞΥ ΣΥΝΟΜΗΛΙΚΩΝ</a:t>
            </a:r>
            <a:br>
              <a:rPr lang="pt-PT" sz="2400" dirty="0"/>
            </a:br>
            <a:r>
              <a:rPr lang="pt-PT" sz="2400" dirty="0"/>
              <a:t>ΠΑΡΑΔΕΙΓΜΑΤΑ ΜΙΚΡΟ-ΑΛΛΑΓΩΝ Σ</a:t>
            </a:r>
            <a:r>
              <a:rPr lang="el-GR" sz="2400" dirty="0"/>
              <a:t>Ε</a:t>
            </a:r>
            <a:r>
              <a:rPr lang="pt-PT" sz="2400" dirty="0"/>
              <a:t> </a:t>
            </a:r>
            <a:r>
              <a:rPr lang="el-GR" sz="2400" dirty="0"/>
              <a:t>ΡΟΥΤΙΝΕΣ</a:t>
            </a:r>
            <a:r>
              <a:rPr lang="pt-PT" sz="2400" dirty="0"/>
              <a:t> ΚΑΙ ΠΡΑΚΤΙΚΕΣ</a:t>
            </a:r>
            <a:endParaRPr sz="2400" dirty="0"/>
          </a:p>
        </p:txBody>
      </p:sp>
      <p:sp>
        <p:nvSpPr>
          <p:cNvPr id="120" name="Google Shape;120;p6"/>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nSpc>
                <a:spcPct val="90000"/>
              </a:lnSpc>
              <a:spcBef>
                <a:spcPts val="0"/>
              </a:spcBef>
              <a:buSzPts val="1100"/>
            </a:pPr>
            <a:r>
              <a:rPr lang="el-GR" sz="1850" dirty="0"/>
              <a:t>ΦΙΛΙΕΣ ΜΕΤΑΞΥ ΣΥΝΟΜΗΛΙΚΩΝ</a:t>
            </a:r>
            <a:endParaRPr lang="el-GR" sz="1800" dirty="0"/>
          </a:p>
          <a:p>
            <a:pPr marL="0" lvl="0" indent="0">
              <a:lnSpc>
                <a:spcPct val="90000"/>
              </a:lnSpc>
              <a:buSzPts val="1100"/>
            </a:pPr>
            <a:r>
              <a:rPr lang="el-GR" sz="1850" dirty="0"/>
              <a:t>• Βρείτε πολλές εργασίες για τους μαθητές να ολοκληρώσουν με έναν συμμαθητή και, περιστασιακά, να τις αναθέσετε σε απροσδόκητους συνεργάτες. Αυτά μπορεί να είναι δουλειές στην τάξη, εκπαιδευτικές εργασίες ή προνόμια στην τάξη.</a:t>
            </a:r>
            <a:endParaRPr lang="el-GR" sz="1800" dirty="0"/>
          </a:p>
          <a:p>
            <a:pPr marL="0" lvl="0" indent="0">
              <a:lnSpc>
                <a:spcPct val="90000"/>
              </a:lnSpc>
              <a:buSzPts val="1100"/>
            </a:pPr>
            <a:r>
              <a:rPr lang="el-GR" sz="1850" dirty="0"/>
              <a:t>• Διδάξτε στους μαθητές να παίζουν μη ανταγωνιστικά παιχνίδια που είναι ελκυστικά αλλά δεν έχουν σαφείς νικητές και χαμένους.</a:t>
            </a:r>
            <a:endParaRPr lang="el-GR" sz="1800" dirty="0"/>
          </a:p>
          <a:p>
            <a:pPr marL="0" lvl="0" indent="0">
              <a:lnSpc>
                <a:spcPct val="90000"/>
              </a:lnSpc>
              <a:buSzPts val="1100"/>
            </a:pPr>
            <a:r>
              <a:rPr lang="el-GR" sz="1850" dirty="0"/>
              <a:t>• Προσθέστε πολλά ελκυστικότερα και αναπτυξιακά ελκυστικά  παιχνίδια στην παιδική χαρά με ιδιαίτερη προσοχή σε παιχνίδια που μπορούν να παιχτούν από μαθητές με περιορισμένη αθλητική ικανότητα, παιχνίδια για μικρές και μεγάλες ομάδες και παιχνίδια που είναι πολύ σωματικά ή πολύ ήσυχα.</a:t>
            </a:r>
            <a:endParaRPr lang="el-GR" sz="1800" dirty="0"/>
          </a:p>
          <a:p>
            <a:pPr marL="0" lvl="0" indent="0">
              <a:lnSpc>
                <a:spcPct val="90000"/>
              </a:lnSpc>
              <a:buSzPts val="1100"/>
            </a:pPr>
            <a:r>
              <a:rPr lang="el-GR" sz="1850" dirty="0"/>
              <a:t>• Διατηρήστε «κλινικές παιχνιδιών» στις οποίες διδάσκεται ένα νέο παιχνίδι </a:t>
            </a:r>
            <a:r>
              <a:rPr lang="el-GR" sz="1850" dirty="0" err="1"/>
              <a:t>στo</a:t>
            </a:r>
            <a:r>
              <a:rPr lang="el-GR" sz="1850" dirty="0"/>
              <a:t> διάλειμμα - ξεκινήστε με μια μικρή ομάδα που περιλαμβάνει μερικούς απομονωμένους μαθητές. Μόλις ξεκινήσει το παιχνίδι, όλοι μπορούν να συμμετάσχουν.</a:t>
            </a:r>
            <a:endParaRPr lang="el-GR" sz="1800" dirty="0"/>
          </a:p>
          <a:p>
            <a:pPr marL="0" lvl="0" indent="0" algn="l" rtl="0">
              <a:lnSpc>
                <a:spcPct val="90000"/>
              </a:lnSpc>
              <a:spcBef>
                <a:spcPts val="370"/>
              </a:spcBef>
              <a:spcAft>
                <a:spcPts val="0"/>
              </a:spcAft>
              <a:buClr>
                <a:schemeClr val="dk1"/>
              </a:buClr>
              <a:buSzPts val="1850"/>
              <a:buNone/>
            </a:pPr>
            <a:endParaRPr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lvl="0"/>
            <a:r>
              <a:rPr lang="pt-PT" dirty="0"/>
              <a:t>ΣΧΕΣΕΙΣ </a:t>
            </a:r>
            <a:r>
              <a:rPr lang="el-GR" dirty="0"/>
              <a:t>ΜΕΤΑΞΥ ΣΥΜΟΗΛΙΚΩΝ </a:t>
            </a:r>
            <a:r>
              <a:rPr lang="pt-PT" dirty="0"/>
              <a:t>– </a:t>
            </a:r>
            <a:r>
              <a:rPr lang="el-GR" dirty="0"/>
              <a:t>ΠΡΟΤΑΣΕΙΣ</a:t>
            </a:r>
            <a:endParaRPr dirty="0"/>
          </a:p>
        </p:txBody>
      </p:sp>
      <p:sp>
        <p:nvSpPr>
          <p:cNvPr id="129" name="Google Shape;129;p5"/>
          <p:cNvSpPr txBox="1">
            <a:spLocks noGrp="1"/>
          </p:cNvSpPr>
          <p:nvPr>
            <p:ph type="body" idx="1"/>
          </p:nvPr>
        </p:nvSpPr>
        <p:spPr>
          <a:xfrm>
            <a:off x="457200" y="1752600"/>
            <a:ext cx="4186808" cy="4952682"/>
          </a:xfrm>
          <a:prstGeom prst="rect">
            <a:avLst/>
          </a:prstGeom>
          <a:noFill/>
          <a:ln>
            <a:noFill/>
          </a:ln>
        </p:spPr>
        <p:txBody>
          <a:bodyPr spcFirstLastPara="1" wrap="square" lIns="91425" tIns="45700" rIns="91425" bIns="45700" anchor="t" anchorCtr="0">
            <a:normAutofit/>
          </a:bodyPr>
          <a:lstStyle/>
          <a:p>
            <a:pPr lvl="0" indent="-361950">
              <a:lnSpc>
                <a:spcPct val="80000"/>
              </a:lnSpc>
              <a:spcBef>
                <a:spcPts val="0"/>
              </a:spcBef>
              <a:buSzPts val="2100"/>
              <a:buChar char="•"/>
            </a:pPr>
            <a:r>
              <a:rPr lang="pt-PT" sz="1470" dirty="0"/>
              <a:t>Οι στρατηγικές διαχείρισης της τάξης εστιάζουν συχνά στη μείωση των αρνητικών συμπεριφορών, όπως η αναστάτωση ή η επιθετικότητα. Ωστόσο, εστιάζοντας μόνο σ</a:t>
            </a:r>
            <a:r>
              <a:rPr lang="el-GR" sz="1470" dirty="0"/>
              <a:t>ε ανεπιθύμητες</a:t>
            </a:r>
            <a:r>
              <a:rPr lang="pt-PT" sz="1470" dirty="0"/>
              <a:t> συμπεριφορές, οι δάσκαλοι μπορεί να ενισχύσουν ακούσια την αρνητική φήμη των συνομηλίκων. Οι εκπαιδευτικοί θα πρέπει επίσης να ανταμείβουν τις θετικές αλληλεπιδράσεις ενός παιδιού, οι οποίες επισημαίνουν τα θετικά χαρακτηριστικά, για να παρέχουν αντίθετες ενδείξεις ενάντια στην αρνητική φήμη των συνομηλίκων του παιδιού.</a:t>
            </a:r>
            <a:endParaRPr sz="1470" dirty="0"/>
          </a:p>
          <a:p>
            <a:pPr marL="457200" lvl="0" indent="-419100" algn="l" rtl="0">
              <a:lnSpc>
                <a:spcPct val="95000"/>
              </a:lnSpc>
              <a:spcBef>
                <a:spcPts val="0"/>
              </a:spcBef>
              <a:spcAft>
                <a:spcPts val="0"/>
              </a:spcAft>
              <a:buClr>
                <a:srgbClr val="000000"/>
              </a:buClr>
              <a:buSzPts val="3000"/>
              <a:buChar char="•"/>
            </a:pPr>
            <a:r>
              <a:rPr lang="pt-PT" sz="1400" dirty="0">
                <a:solidFill>
                  <a:srgbClr val="000000"/>
                </a:solidFill>
              </a:rPr>
              <a:t>Ένας απλός τρόπος θετικής ενίσχυσης στην τροποποίηση της συμπεριφοράς είναι η παροχή φιλοφρονήσεων, έγκρισης, ενθάρρυνσης και επιβεβαίωσης. Η βιβλιογραφία </a:t>
            </a:r>
            <a:r>
              <a:rPr lang="el-GR" sz="1400" dirty="0">
                <a:solidFill>
                  <a:srgbClr val="000000"/>
                </a:solidFill>
              </a:rPr>
              <a:t>αναφέρει</a:t>
            </a:r>
            <a:r>
              <a:rPr lang="pt-PT" sz="1400" dirty="0">
                <a:solidFill>
                  <a:srgbClr val="000000"/>
                </a:solidFill>
              </a:rPr>
              <a:t> ότι μια αναλογία πέντε φιλοφρονήσεων για κάθε παράπονο θεωρείται γενικά ως η πιο αποτελεσματική στην αλλαγή συμπεριφοράς με τον επιθυμητό τρόπο.</a:t>
            </a:r>
            <a:endParaRPr sz="1470" dirty="0"/>
          </a:p>
        </p:txBody>
      </p:sp>
      <p:pic>
        <p:nvPicPr>
          <p:cNvPr id="130" name="Google Shape;130;p5"/>
          <p:cNvPicPr preferRelativeResize="0"/>
          <p:nvPr/>
        </p:nvPicPr>
        <p:blipFill rotWithShape="1">
          <a:blip r:embed="rId3">
            <a:alphaModFix/>
          </a:blip>
          <a:srcRect/>
          <a:stretch/>
        </p:blipFill>
        <p:spPr>
          <a:xfrm>
            <a:off x="4779210" y="2492896"/>
            <a:ext cx="4053971" cy="281759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313184" y="152718"/>
            <a:ext cx="6426679" cy="1371600"/>
          </a:xfrm>
          <a:prstGeom prst="rect">
            <a:avLst/>
          </a:prstGeom>
          <a:noFill/>
          <a:ln>
            <a:noFill/>
          </a:ln>
        </p:spPr>
        <p:txBody>
          <a:bodyPr spcFirstLastPara="1" wrap="square" lIns="91425" tIns="45700" rIns="91425" bIns="45700" anchor="b" anchorCtr="0">
            <a:noAutofit/>
          </a:bodyPr>
          <a:lstStyle/>
          <a:p>
            <a:pPr lvl="0">
              <a:buSzPts val="2400"/>
            </a:pPr>
            <a:r>
              <a:rPr lang="pt-PT" sz="2400" dirty="0"/>
              <a:t>ΣΤΡΑΤΗΓΙΚΕΣ ΓΙΑ ΤΗΝ ΠΡΟΩΘΗΣΗ ΤΩΝ ΣΧΕΣΕΩΝ</a:t>
            </a:r>
            <a:r>
              <a:rPr lang="el-GR" sz="2400" dirty="0"/>
              <a:t> ΜΕΤΑΞΥ ΣΥΝΟΜΗΛΙΚΩΝ</a:t>
            </a:r>
            <a:br>
              <a:rPr lang="pt-PT" sz="2400" dirty="0"/>
            </a:br>
            <a:r>
              <a:rPr lang="pt-PT" sz="2400" dirty="0"/>
              <a:t>ΠΑΡΑΔΕΙΓΜΑΤΑ ΜΙΚΡΟ-ΑΛΛΑΓΩΝ Σ</a:t>
            </a:r>
            <a:r>
              <a:rPr lang="el-GR" sz="2400" dirty="0"/>
              <a:t>Ε</a:t>
            </a:r>
            <a:r>
              <a:rPr lang="pt-PT" sz="2400" dirty="0"/>
              <a:t> </a:t>
            </a:r>
            <a:r>
              <a:rPr lang="el-GR" sz="2400" dirty="0"/>
              <a:t>ΡΟΥΤΙΝΕΣ</a:t>
            </a:r>
            <a:r>
              <a:rPr lang="pt-PT" sz="2400" dirty="0"/>
              <a:t> ΚΑΙ ΠΡΑΚΤΙΚΕΣ</a:t>
            </a:r>
            <a:endParaRPr sz="2400" dirty="0"/>
          </a:p>
        </p:txBody>
      </p:sp>
      <p:sp>
        <p:nvSpPr>
          <p:cNvPr id="126" name="Google Shape;126;p7"/>
          <p:cNvSpPr txBox="1">
            <a:spLocks noGrp="1"/>
          </p:cNvSpPr>
          <p:nvPr>
            <p:ph type="body" idx="1"/>
          </p:nvPr>
        </p:nvSpPr>
        <p:spPr>
          <a:xfrm>
            <a:off x="4572000" y="1524318"/>
            <a:ext cx="4258816" cy="5333682"/>
          </a:xfrm>
          <a:prstGeom prst="rect">
            <a:avLst/>
          </a:prstGeom>
          <a:noFill/>
          <a:ln>
            <a:noFill/>
          </a:ln>
        </p:spPr>
        <p:txBody>
          <a:bodyPr spcFirstLastPara="1" wrap="square" lIns="91425" tIns="45700" rIns="91425" bIns="45700" anchor="t" anchorCtr="0">
            <a:normAutofit fontScale="92500" lnSpcReduction="10000"/>
          </a:bodyPr>
          <a:lstStyle/>
          <a:p>
            <a:pPr marL="0" lvl="0" indent="0">
              <a:lnSpc>
                <a:spcPct val="80000"/>
              </a:lnSpc>
              <a:spcBef>
                <a:spcPts val="0"/>
              </a:spcBef>
              <a:buSzPts val="1100"/>
            </a:pPr>
            <a:r>
              <a:rPr lang="el-GR" sz="1400" dirty="0"/>
              <a:t>ΔΙΑΜΑΧΗ ΜΕΤΑΞΥ ΣΥΝΟΜΗΛΙΚΩΝ</a:t>
            </a:r>
          </a:p>
          <a:p>
            <a:pPr marL="0" lvl="0" indent="0">
              <a:lnSpc>
                <a:spcPct val="80000"/>
              </a:lnSpc>
              <a:buSzPts val="1100"/>
            </a:pPr>
            <a:r>
              <a:rPr lang="el-GR" sz="1400" dirty="0"/>
              <a:t>• Λύστε συχνά και προβλέψιμα επιχειρήματα εκ των προτέρων με συναντήσεις στην τάξη</a:t>
            </a:r>
          </a:p>
          <a:p>
            <a:pPr marL="0" lvl="0" indent="0">
              <a:lnSpc>
                <a:spcPct val="80000"/>
              </a:lnSpc>
              <a:buSzPts val="1100"/>
            </a:pPr>
            <a:r>
              <a:rPr lang="el-GR" sz="1400" dirty="0"/>
              <a:t>• Ζητήστε από μαθητές που υποστηρίζουν να συμπληρώσουν ένα «φύλλο εργασίας σύγκρουσης» μαζί για να συζητήσουν τι συνέβη και πώς να το διορθώσουν</a:t>
            </a:r>
          </a:p>
          <a:p>
            <a:pPr marL="0" lvl="0" indent="0">
              <a:lnSpc>
                <a:spcPct val="80000"/>
              </a:lnSpc>
              <a:buSzPts val="1100"/>
            </a:pPr>
            <a:r>
              <a:rPr lang="el-GR" sz="1400" dirty="0"/>
              <a:t>• Αλλάξτε θέση σε παιχνίδια στην παιδική χαρά, ώστε να μην συγκρούονται μεταξύ τους.</a:t>
            </a:r>
          </a:p>
          <a:p>
            <a:pPr marL="0" lvl="0" indent="0">
              <a:lnSpc>
                <a:spcPct val="80000"/>
              </a:lnSpc>
              <a:buSzPts val="1100"/>
            </a:pPr>
            <a:r>
              <a:rPr lang="el-GR" sz="1400" dirty="0"/>
              <a:t>• Γράψτε απλούς σχολικούς κανόνες για τους κοινούς αγώνες παιχνιδιών (ποδόσφαιρο, μπάσκετ, τετράγωνο) για τους οποίους οι μαθητές συχνά διαφωνούν.</a:t>
            </a:r>
          </a:p>
          <a:p>
            <a:pPr marL="0" lvl="0" indent="0">
              <a:lnSpc>
                <a:spcPct val="80000"/>
              </a:lnSpc>
              <a:buSzPts val="1100"/>
            </a:pPr>
            <a:r>
              <a:rPr lang="el-GR" sz="1400" dirty="0"/>
              <a:t>• Κάντε μια ρουτίνα για την επιλογή ομάδων μία φορά την εβδομάδα (εξισορρόπηση των δεξιοτήτων σε ομάδες) και χρησιμοποιήστε τις ίδιες ομάδες μέχρι την επόμενη εβδομάδα</a:t>
            </a:r>
          </a:p>
          <a:p>
            <a:pPr marL="0" lvl="0" indent="0">
              <a:lnSpc>
                <a:spcPct val="80000"/>
              </a:lnSpc>
              <a:buSzPts val="1100"/>
            </a:pPr>
            <a:r>
              <a:rPr lang="el-GR" sz="1400" dirty="0"/>
              <a:t>• Προσθέστε περισσότερους επιβλέποντες στην παιδική χαρά ή αλλάξτε τη θέση τους.</a:t>
            </a:r>
          </a:p>
          <a:p>
            <a:pPr marL="0" lvl="0" indent="0">
              <a:lnSpc>
                <a:spcPct val="80000"/>
              </a:lnSpc>
              <a:buSzPts val="1100"/>
            </a:pPr>
            <a:r>
              <a:rPr lang="el-GR" sz="1400" dirty="0"/>
              <a:t>• Αλλάξτε τι κάνουν οι επιβλέποντες: ζητήστε τους να κυκλοφορούν ενεργά στην παιδική χαρά και να προτρέπουν τους μαθητές να παίξουν και να επιλύσουν συγκρούσεις</a:t>
            </a:r>
          </a:p>
          <a:p>
            <a:pPr marL="0" lvl="0" indent="0">
              <a:lnSpc>
                <a:spcPct val="80000"/>
              </a:lnSpc>
              <a:buSzPts val="1100"/>
            </a:pPr>
            <a:r>
              <a:rPr lang="el-GR" sz="1400" dirty="0"/>
              <a:t>• Διεξαγάγετε ένα «εργαστήριο διαλείμματος» στο οποίο όλοι οι μαθητές που περιηγούνται στην παιδική χαρά μαζί, εξετάζοντας τις </a:t>
            </a:r>
            <a:r>
              <a:rPr lang="el-GR" sz="1400" dirty="0" err="1"/>
              <a:t>ρουτίνες</a:t>
            </a:r>
            <a:r>
              <a:rPr lang="el-GR" sz="1400" dirty="0"/>
              <a:t>, τους κανόνες, τη σωστή χρήση του εξοπλισμού, τις διαδικασίες εισόδου / εξόδου, τις στρατηγικές για τη διασκέδαση μαζί και τις ενέργειες των εποπτών όταν υπάρχουν προβλήματα. Προσθέστε ένα ενισχυτικό εργαστήριο στα μέσα του χρόνου.</a:t>
            </a:r>
          </a:p>
          <a:p>
            <a:pPr marL="0" lvl="0" indent="0">
              <a:lnSpc>
                <a:spcPct val="80000"/>
              </a:lnSpc>
              <a:buSzPts val="1100"/>
            </a:pPr>
            <a:r>
              <a:rPr lang="el-GR" sz="1400" dirty="0"/>
              <a:t>• Προσκαλέστε έναν εξέχοντα τοπικό αθλητή στο σχολείο για να μιλήσετε για καλή </a:t>
            </a:r>
            <a:r>
              <a:rPr lang="el-GR" sz="1400" dirty="0" err="1"/>
              <a:t>αθλητικότητα</a:t>
            </a:r>
            <a:r>
              <a:rPr lang="el-GR" sz="1400" dirty="0"/>
              <a:t>.</a:t>
            </a:r>
          </a:p>
          <a:p>
            <a:pPr marL="0" lvl="0" indent="0" algn="l" rtl="0">
              <a:lnSpc>
                <a:spcPct val="80000"/>
              </a:lnSpc>
              <a:spcBef>
                <a:spcPts val="280"/>
              </a:spcBef>
              <a:spcAft>
                <a:spcPts val="0"/>
              </a:spcAft>
              <a:buClr>
                <a:schemeClr val="dk1"/>
              </a:buClr>
              <a:buSzPts val="1400"/>
              <a:buNone/>
            </a:pPr>
            <a:endParaRPr sz="1400" dirty="0"/>
          </a:p>
        </p:txBody>
      </p:sp>
      <p:pic>
        <p:nvPicPr>
          <p:cNvPr id="127" name="Google Shape;127;p7"/>
          <p:cNvPicPr preferRelativeResize="0"/>
          <p:nvPr/>
        </p:nvPicPr>
        <p:blipFill rotWithShape="1">
          <a:blip r:embed="rId3">
            <a:alphaModFix/>
          </a:blip>
          <a:srcRect/>
          <a:stretch/>
        </p:blipFill>
        <p:spPr>
          <a:xfrm>
            <a:off x="81610" y="1988840"/>
            <a:ext cx="4490315" cy="417510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457199" y="152718"/>
            <a:ext cx="6719977" cy="1371600"/>
          </a:xfrm>
          <a:prstGeom prst="rect">
            <a:avLst/>
          </a:prstGeom>
          <a:noFill/>
          <a:ln>
            <a:noFill/>
          </a:ln>
        </p:spPr>
        <p:txBody>
          <a:bodyPr spcFirstLastPara="1" wrap="square" lIns="91425" tIns="45700" rIns="91425" bIns="45700" anchor="b" anchorCtr="0">
            <a:noAutofit/>
          </a:bodyPr>
          <a:lstStyle/>
          <a:p>
            <a:pPr lvl="0">
              <a:buSzPts val="2400"/>
            </a:pPr>
            <a:r>
              <a:rPr lang="pt-PT" sz="2400" dirty="0"/>
              <a:t>ΣΤΡΑΤΗΓΙΚΕΣ ΓΙΑ ΤΗΝ ΠΡΟΩΘΗΣΗ ΤΩΝ ΣΧΕΣΕΩΝ</a:t>
            </a:r>
            <a:r>
              <a:rPr lang="el-GR" sz="2400" dirty="0"/>
              <a:t> ΜΕΤΑΞΥ ΣΥΝΟΜΗΛΙΚΩΝ</a:t>
            </a:r>
            <a:br>
              <a:rPr lang="pt-PT" sz="2400" dirty="0"/>
            </a:br>
            <a:r>
              <a:rPr lang="pt-PT" sz="2400" dirty="0"/>
              <a:t>ΠΑΡΑΔΕΙΓΜΑΤΑ ΜΙΚΡΟ-ΑΛΛΑΓΩΝ Σ</a:t>
            </a:r>
            <a:r>
              <a:rPr lang="el-GR" sz="2400" dirty="0"/>
              <a:t>Ε</a:t>
            </a:r>
            <a:r>
              <a:rPr lang="pt-PT" sz="2400" dirty="0"/>
              <a:t> </a:t>
            </a:r>
            <a:r>
              <a:rPr lang="el-GR" sz="2400" dirty="0"/>
              <a:t>ΡΟΥΤΙΝΕΣ</a:t>
            </a:r>
            <a:r>
              <a:rPr lang="pt-PT" sz="2400" dirty="0"/>
              <a:t> ΚΑΙ ΠΡΑΚΤΙΚΕΣ</a:t>
            </a:r>
            <a:endParaRPr sz="2400" dirty="0"/>
          </a:p>
        </p:txBody>
      </p:sp>
      <p:sp>
        <p:nvSpPr>
          <p:cNvPr id="133" name="Google Shape;133;p8"/>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ts val="1100"/>
              <a:buNone/>
            </a:pPr>
            <a:r>
              <a:rPr lang="el-GR" dirty="0"/>
              <a:t>ΕΠΙΘΕΤΙΚΗ</a:t>
            </a:r>
            <a:r>
              <a:rPr lang="pt-PT" dirty="0"/>
              <a:t> ΣΥΓΚΡΟΥΣΗ ΚΑΙ </a:t>
            </a:r>
            <a:r>
              <a:rPr lang="el-GR" dirty="0"/>
              <a:t>ΕΚΦΟΒΙΣΜΟΣ</a:t>
            </a:r>
            <a:endParaRPr dirty="0"/>
          </a:p>
          <a:p>
            <a:pPr marL="0" lvl="0" indent="0" algn="l" rtl="0">
              <a:spcBef>
                <a:spcPts val="360"/>
              </a:spcBef>
              <a:spcAft>
                <a:spcPts val="0"/>
              </a:spcAft>
              <a:buClr>
                <a:schemeClr val="dk1"/>
              </a:buClr>
              <a:buSzPts val="1100"/>
              <a:buNone/>
            </a:pPr>
            <a:r>
              <a:rPr lang="pt-PT" dirty="0"/>
              <a:t>• Ζητήστε από τους μαθητές να επισημάνουν </a:t>
            </a:r>
            <a:r>
              <a:rPr lang="el-GR" dirty="0"/>
              <a:t>σε</a:t>
            </a:r>
            <a:r>
              <a:rPr lang="pt-PT" dirty="0"/>
              <a:t> χάρτες της παιδικής χαράς τα μέρη όπου συμβαίνει εκφοβισμός και να σχεδιάσετε επιπλέον επίβλεψη αυτών των χώρων.</a:t>
            </a:r>
            <a:endParaRPr dirty="0"/>
          </a:p>
          <a:p>
            <a:pPr marL="0" lvl="0" indent="0" algn="l" rtl="0">
              <a:spcBef>
                <a:spcPts val="360"/>
              </a:spcBef>
              <a:spcAft>
                <a:spcPts val="0"/>
              </a:spcAft>
              <a:buClr>
                <a:schemeClr val="dk1"/>
              </a:buClr>
              <a:buSzPts val="1100"/>
              <a:buNone/>
            </a:pPr>
            <a:r>
              <a:rPr lang="pt-PT" dirty="0"/>
              <a:t>• Ενθαρρύνετε τους μαθητές που είναι οι στόχοι του εκφοβισμού να παίξουν κοντά σε επόπτες.</a:t>
            </a:r>
            <a:endParaRPr dirty="0"/>
          </a:p>
          <a:p>
            <a:pPr marL="0" lvl="0" indent="0" algn="l" rtl="0">
              <a:spcBef>
                <a:spcPts val="360"/>
              </a:spcBef>
              <a:spcAft>
                <a:spcPts val="0"/>
              </a:spcAft>
              <a:buClr>
                <a:schemeClr val="dk1"/>
              </a:buClr>
              <a:buSzPts val="1100"/>
              <a:buNone/>
            </a:pPr>
            <a:r>
              <a:rPr lang="pt-PT" dirty="0"/>
              <a:t>• Πραγματοποιήστε συναντήσεις στην τάξη για να αυξήσετε την ενσυναίσθηση στους μαθητές που παρατηρούν εκφοβισμό και να τους προετοιμάσουν να το σταματήσουν.</a:t>
            </a:r>
            <a:endParaRPr dirty="0"/>
          </a:p>
          <a:p>
            <a:pPr marL="0" lvl="0" indent="0" algn="l" rtl="0">
              <a:spcBef>
                <a:spcPts val="360"/>
              </a:spcBef>
              <a:spcAft>
                <a:spcPts val="0"/>
              </a:spcAft>
              <a:buClr>
                <a:schemeClr val="dk1"/>
              </a:buClr>
              <a:buSzPts val="1100"/>
              <a:buNone/>
            </a:pPr>
            <a:r>
              <a:rPr lang="pt-PT" dirty="0"/>
              <a:t>• Συναντηθείτε με όλους τους επόπτες της παιδικής χαράς για να συζητήσετε επιθετικές συγκρούσεις και τρόπους διακοπής της.</a:t>
            </a:r>
            <a:endParaRPr dirty="0"/>
          </a:p>
          <a:p>
            <a:pPr marL="0" lvl="0" indent="0" algn="l" rtl="0">
              <a:spcBef>
                <a:spcPts val="360"/>
              </a:spcBef>
              <a:spcAft>
                <a:spcPts val="0"/>
              </a:spcAft>
              <a:buClr>
                <a:schemeClr val="dk1"/>
              </a:buClr>
              <a:buSzPts val="1100"/>
              <a:buNone/>
            </a:pPr>
            <a:r>
              <a:rPr lang="pt-PT" dirty="0"/>
              <a:t>• Ευαισθητοποιήστε τους μαθητές στον εκφοβισμό χρησιμοποιώντας ένα βίντεο ή ένα βιβλίο για να προκαλέσετε μια συζήτηση στην τάξη για το πώς αισθάνεται ο εκφοβισμός.</a:t>
            </a:r>
            <a:endParaRPr dirty="0"/>
          </a:p>
          <a:p>
            <a:pPr marL="0" lvl="0" indent="0" algn="l" rtl="0">
              <a:spcBef>
                <a:spcPts val="400"/>
              </a:spcBef>
              <a:spcAft>
                <a:spcPts val="0"/>
              </a:spcAft>
              <a:buClr>
                <a:schemeClr val="dk1"/>
              </a:buClr>
              <a:buSzPts val="2000"/>
              <a:buNone/>
            </a:pP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
              <a:buNone/>
            </a:pPr>
            <a:r>
              <a:rPr lang="pt-PT" sz="3240" dirty="0"/>
              <a:t>ΠΙΘΑΝΕΣ ΑΙΤΕΣ ΓΙΑ ΔΥΣΚΟΛΙΕΣ ΣΕ ΣΧΕΣΕΙΣ</a:t>
            </a:r>
            <a:r>
              <a:rPr lang="el-GR" sz="3240" dirty="0"/>
              <a:t> ΜΕΤΑΞΥ</a:t>
            </a:r>
            <a:r>
              <a:rPr lang="pt-PT" sz="3240" dirty="0"/>
              <a:t> </a:t>
            </a:r>
            <a:r>
              <a:rPr lang="el-GR" sz="3240" dirty="0"/>
              <a:t>ΣΥΝΟΜΗΛΙΚΩΝ</a:t>
            </a:r>
            <a:endParaRPr sz="3240" dirty="0"/>
          </a:p>
        </p:txBody>
      </p:sp>
      <p:sp>
        <p:nvSpPr>
          <p:cNvPr id="139" name="Google Shape;139;p9"/>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Font typeface="Arial"/>
              <a:buChar char="•"/>
            </a:pPr>
            <a:r>
              <a:rPr lang="pt-PT"/>
              <a:t>Παρορμητικότητα</a:t>
            </a:r>
            <a:endParaRPr/>
          </a:p>
          <a:p>
            <a:pPr marL="342900" lvl="0" indent="-342900" algn="l" rtl="0">
              <a:spcBef>
                <a:spcPts val="1000"/>
              </a:spcBef>
              <a:spcAft>
                <a:spcPts val="0"/>
              </a:spcAft>
              <a:buClr>
                <a:schemeClr val="dk1"/>
              </a:buClr>
              <a:buSzPts val="2000"/>
              <a:buFont typeface="Arial"/>
              <a:buChar char="•"/>
            </a:pPr>
            <a:r>
              <a:rPr lang="pt-PT"/>
              <a:t>Επιθετικότητα</a:t>
            </a:r>
            <a:endParaRPr/>
          </a:p>
          <a:p>
            <a:pPr marL="342900" lvl="0" indent="-342900" algn="l" rtl="0">
              <a:spcBef>
                <a:spcPts val="1000"/>
              </a:spcBef>
              <a:spcAft>
                <a:spcPts val="0"/>
              </a:spcAft>
              <a:buClr>
                <a:schemeClr val="dk1"/>
              </a:buClr>
              <a:buSzPts val="2000"/>
              <a:buFont typeface="Arial"/>
              <a:buChar char="•"/>
            </a:pPr>
            <a:r>
              <a:rPr lang="pt-PT"/>
              <a:t>Διαταραχές επικοινωνίας</a:t>
            </a:r>
            <a:endParaRPr/>
          </a:p>
          <a:p>
            <a:pPr marL="342900" lvl="0" indent="-342900" algn="l" rtl="0">
              <a:spcBef>
                <a:spcPts val="1000"/>
              </a:spcBef>
              <a:spcAft>
                <a:spcPts val="0"/>
              </a:spcAft>
              <a:buClr>
                <a:schemeClr val="dk1"/>
              </a:buClr>
              <a:buSzPts val="2000"/>
              <a:buFont typeface="Arial"/>
              <a:buChar char="•"/>
            </a:pPr>
            <a:r>
              <a:rPr lang="pt-PT"/>
              <a:t>Εκφοβισμός</a:t>
            </a:r>
            <a:endParaRPr/>
          </a:p>
          <a:p>
            <a:pPr marL="342900" lvl="0" indent="-342900" algn="l" rtl="0">
              <a:spcBef>
                <a:spcPts val="1000"/>
              </a:spcBef>
              <a:spcAft>
                <a:spcPts val="0"/>
              </a:spcAft>
              <a:buClr>
                <a:schemeClr val="dk1"/>
              </a:buClr>
              <a:buSzPts val="2000"/>
              <a:buFont typeface="Arial"/>
              <a:buChar char="•"/>
            </a:pPr>
            <a:r>
              <a:rPr lang="pt-PT"/>
              <a:t>Αντι-Κοινωνικές Συμπεριφορές / Συμπεριφορές που παραβιάζουν τους κανόνες</a:t>
            </a:r>
            <a:endParaRPr/>
          </a:p>
          <a:p>
            <a:pPr marL="342900" lvl="0" indent="-342900" algn="l" rtl="0">
              <a:spcBef>
                <a:spcPts val="1000"/>
              </a:spcBef>
              <a:spcAft>
                <a:spcPts val="0"/>
              </a:spcAft>
              <a:buClr>
                <a:schemeClr val="dk1"/>
              </a:buClr>
              <a:buSzPts val="2000"/>
              <a:buFont typeface="Arial"/>
              <a:buChar char="•"/>
            </a:pPr>
            <a:r>
              <a:rPr lang="pt-PT"/>
              <a:t>Προβλήματα εσωτερικοποίησης</a:t>
            </a:r>
            <a:endParaRPr/>
          </a:p>
          <a:p>
            <a:pPr marL="342900" lvl="0" indent="-342900" algn="l" rtl="0">
              <a:spcBef>
                <a:spcPts val="1000"/>
              </a:spcBef>
              <a:spcAft>
                <a:spcPts val="0"/>
              </a:spcAft>
              <a:buClr>
                <a:schemeClr val="dk1"/>
              </a:buClr>
              <a:buSzPts val="2000"/>
              <a:buFont typeface="Arial"/>
              <a:buChar char="•"/>
            </a:pPr>
            <a:r>
              <a:rPr lang="pt-PT"/>
              <a:t>Πολιτιστικές και ιδεολογικές διαφορές</a:t>
            </a:r>
            <a:endParaRPr/>
          </a:p>
          <a:p>
            <a:pPr marL="342900" lvl="0" indent="-342900" algn="l" rtl="0">
              <a:spcBef>
                <a:spcPts val="1000"/>
              </a:spcBef>
              <a:spcAft>
                <a:spcPts val="0"/>
              </a:spcAft>
              <a:buClr>
                <a:schemeClr val="dk1"/>
              </a:buClr>
              <a:buSzPts val="2000"/>
              <a:buFont typeface="Arial"/>
              <a:buChar char="•"/>
            </a:pPr>
            <a:r>
              <a:rPr lang="pt-PT"/>
              <a:t>Αναπηρίες (PHDA)</a:t>
            </a:r>
            <a:endParaRPr/>
          </a:p>
          <a:p>
            <a:pPr marL="0" lvl="0" indent="0" algn="l" rtl="0">
              <a:spcBef>
                <a:spcPts val="1000"/>
              </a:spcBef>
              <a:spcAft>
                <a:spcPts val="0"/>
              </a:spcAft>
              <a:buClr>
                <a:schemeClr val="dk1"/>
              </a:buClr>
              <a:buSzPts val="20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p:cNvSpPr txBox="1">
            <a:spLocks noGrp="1"/>
          </p:cNvSpPr>
          <p:nvPr>
            <p:ph type="title"/>
          </p:nvPr>
        </p:nvSpPr>
        <p:spPr>
          <a:xfrm>
            <a:off x="457200" y="126960"/>
            <a:ext cx="5995358"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ΟΡΙΣΜΟΣ ΑΝΤΙΚΟΙΝΩΝΙΚΗΣ ΣΥΜΠΕΡΙΦΟΡΑΣ</a:t>
            </a:r>
            <a:endParaRPr dirty="0"/>
          </a:p>
        </p:txBody>
      </p:sp>
      <p:sp>
        <p:nvSpPr>
          <p:cNvPr id="145" name="Google Shape;145;p10"/>
          <p:cNvSpPr txBox="1">
            <a:spLocks noGrp="1"/>
          </p:cNvSpPr>
          <p:nvPr>
            <p:ph type="body" idx="1"/>
          </p:nvPr>
        </p:nvSpPr>
        <p:spPr>
          <a:xfrm>
            <a:off x="457199" y="1752600"/>
            <a:ext cx="7841411" cy="43735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850"/>
              <a:buNone/>
            </a:pPr>
            <a:r>
              <a:rPr lang="pt-PT" sz="1850" dirty="0"/>
              <a:t>Η αντικοινωνική συμπεριφορά έχει οριστεί ως είδος συμπεριφοράς που στρέφεται εναντίον άλλων ανθρώπων, της περιουσίας τους ή παραβιάζει τους κοινωνικούς κανόνες. Αυτός ο τύπος συμπεριφοράς έχει διάφορες μορφές (με διαφορετική σοβαρότητα) όπως ψέματα, επικίνδυνες σεξουαλικές πρακτικές, παραβίαση κανόνων, παράνομη χρήση ουσιών και διαταραχή συμπεριφοράς όπως κλοπή, καταστροφή, απάτη, επιθετικότητα (είτε σωματική είτε λεκτική) και βανδαλισμός</a:t>
            </a:r>
            <a:r>
              <a:rPr lang="el-GR" sz="1850" dirty="0"/>
              <a:t>.</a:t>
            </a:r>
            <a:r>
              <a:rPr lang="pt-PT" sz="1850" dirty="0"/>
              <a:t> Αυτό το εύρος συμπεριφοράς το καθιστά ένα πρόβλημα του οποίου η σοβαρότητα και η συχνότητα αποτελούν θέμα ανησυχίας.</a:t>
            </a:r>
            <a:endParaRPr dirty="0"/>
          </a:p>
          <a:p>
            <a:pPr marL="0" lvl="0" indent="0" algn="l" rtl="0">
              <a:lnSpc>
                <a:spcPct val="90000"/>
              </a:lnSpc>
              <a:spcBef>
                <a:spcPts val="970"/>
              </a:spcBef>
              <a:spcAft>
                <a:spcPts val="0"/>
              </a:spcAft>
              <a:buClr>
                <a:schemeClr val="dk1"/>
              </a:buClr>
              <a:buSzPts val="1850"/>
              <a:buNone/>
            </a:pPr>
            <a:r>
              <a:rPr lang="pt-PT" sz="1850" dirty="0"/>
              <a:t>Από τις λίγες μελέτες που υπάρχουν και αφορούν αυτό το θέμα, αναγνωρίζεται ότι αυτός ο τύπος συμπεριφοράς είναι πολύ σπάνιος στην παιδική ηλικία, αλλά αυξάνεται δραστικά κατά τη διάρκεια της εφηβείας και </a:t>
            </a:r>
            <a:r>
              <a:rPr lang="el-GR" sz="1850" dirty="0"/>
              <a:t>φθίνει</a:t>
            </a:r>
            <a:r>
              <a:rPr lang="pt-PT" sz="1850" dirty="0"/>
              <a:t> μόνο στην είσοδο της ενηλικίωσης.</a:t>
            </a:r>
            <a:endParaRPr dirty="0"/>
          </a:p>
          <a:p>
            <a:pPr marL="0" lvl="0" indent="0" algn="l" rtl="0">
              <a:lnSpc>
                <a:spcPct val="90000"/>
              </a:lnSpc>
              <a:spcBef>
                <a:spcPts val="970"/>
              </a:spcBef>
              <a:spcAft>
                <a:spcPts val="0"/>
              </a:spcAft>
              <a:buClr>
                <a:schemeClr val="dk1"/>
              </a:buClr>
              <a:buSzPts val="1850"/>
              <a:buNone/>
            </a:pPr>
            <a:r>
              <a:rPr lang="el-GR" sz="1850" dirty="0"/>
              <a:t>Διατηρείται</a:t>
            </a:r>
            <a:r>
              <a:rPr lang="pt-PT" sz="1850" dirty="0"/>
              <a:t> συνήθως κατά την εφηβεία και την ενηλικίωση σε άτομα που εμφάνισαν προβλήματα συμπεριφοράς στην παιδική ηλικία. </a:t>
            </a:r>
            <a:endParaRPr sz="185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457199" y="152718"/>
            <a:ext cx="6167887" cy="1371600"/>
          </a:xfrm>
          <a:prstGeom prst="rect">
            <a:avLst/>
          </a:prstGeom>
          <a:noFill/>
          <a:ln>
            <a:noFill/>
          </a:ln>
        </p:spPr>
        <p:txBody>
          <a:bodyPr spcFirstLastPara="1" wrap="square" lIns="91425" tIns="45700" rIns="91425" bIns="45700" anchor="b" anchorCtr="0">
            <a:normAutofit fontScale="90000"/>
          </a:bodyPr>
          <a:lstStyle/>
          <a:p>
            <a:pPr lvl="0"/>
            <a:r>
              <a:rPr lang="pt-PT" dirty="0"/>
              <a:t>ΟΡΙΣΜΟΣ ΑΝΤΙΚΟΙΝΩΝΙΚΗΣ ΣΥΜΠΕΡΙΦΟΡΑΣ</a:t>
            </a:r>
            <a:endParaRPr dirty="0"/>
          </a:p>
        </p:txBody>
      </p:sp>
      <p:sp>
        <p:nvSpPr>
          <p:cNvPr id="151" name="Google Shape;151;p1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ts val="2000"/>
              <a:buNone/>
            </a:pPr>
            <a:r>
              <a:rPr lang="pt-PT" dirty="0"/>
              <a:t>Οι αντικοινωνικές συμπεριφορές μπορούν να χωριστούν σε δύο κατηγορίες: εμφανείς αντικοινωνικές συμπεριφορές και κρυφές αντικοινωνικές συμπεριφορές. Ένα παράδειγμα μιας </a:t>
            </a:r>
            <a:r>
              <a:rPr lang="el-GR" dirty="0"/>
              <a:t>εμφανούς</a:t>
            </a:r>
            <a:r>
              <a:rPr lang="pt-PT" dirty="0"/>
              <a:t> αντικοινωνικής συμπεριφοράς στο σχολείο που μπορεί να δείτε είναι η μάχη, ενώ ένα παράδειγμα μιας μυστικής αντικοινωνικής συμπεριφοράς είναι μια κλοπή κατά την οποία ο μαθητής δεν αντιμετωπίζει το θύμα, όπως η λήψη </a:t>
            </a:r>
            <a:r>
              <a:rPr lang="el-GR" dirty="0"/>
              <a:t>ενός αντικειμένου</a:t>
            </a:r>
            <a:r>
              <a:rPr lang="pt-PT" dirty="0"/>
              <a:t> από ένα γραφείο ή σακίδιο όταν το άλλο παιδί δεν είναι εκεί. Τα παιδιά με αντικοινωνική συμπεριφορά μπορεί να έχουν προβλήματα</a:t>
            </a:r>
            <a:r>
              <a:rPr lang="el-GR" dirty="0"/>
              <a:t> στις</a:t>
            </a:r>
            <a:r>
              <a:rPr lang="pt-PT" dirty="0"/>
              <a:t> σχέσ</a:t>
            </a:r>
            <a:r>
              <a:rPr lang="el-GR" dirty="0"/>
              <a:t>ει</a:t>
            </a:r>
            <a:r>
              <a:rPr lang="pt-PT" dirty="0"/>
              <a:t>ς με τους δασκάλους και τους συμμαθητές τους και μπορεί επίσης να υποφέρουν από κατάθλιψη.</a:t>
            </a:r>
            <a:endParaRPr dirty="0"/>
          </a:p>
          <a:p>
            <a:pPr marL="0" lvl="0" indent="0" algn="l" rtl="0">
              <a:spcBef>
                <a:spcPts val="1000"/>
              </a:spcBef>
              <a:spcAft>
                <a:spcPts val="0"/>
              </a:spcAft>
              <a:buClr>
                <a:schemeClr val="dk1"/>
              </a:buClr>
              <a:buSzPts val="2000"/>
              <a:buNone/>
            </a:pPr>
            <a:r>
              <a:rPr lang="pt-PT" dirty="0"/>
              <a:t>Η αντικοινωνική συμπεριφορά είναι μια από τις πιο κοινές μορφές ψυχοπαθολογίας μεταξύ παιδιών και νέων και είναι </a:t>
            </a:r>
            <a:r>
              <a:rPr lang="pt-PT" i="1" dirty="0"/>
              <a:t>ο </a:t>
            </a:r>
            <a:r>
              <a:rPr lang="pt-PT" dirty="0"/>
              <a:t>συχνότερα </a:t>
            </a:r>
            <a:r>
              <a:rPr lang="el-GR" dirty="0"/>
              <a:t>αναφερόμενος </a:t>
            </a:r>
            <a:r>
              <a:rPr lang="pt-PT" dirty="0"/>
              <a:t>λόγος παραπομπής σε υπηρεσίες ψυχικής υγείας.</a:t>
            </a:r>
            <a:endParaRPr dirty="0"/>
          </a:p>
          <a:p>
            <a:pPr marL="0" lvl="0" indent="0" algn="l" rtl="0">
              <a:spcBef>
                <a:spcPts val="1000"/>
              </a:spcBef>
              <a:spcAft>
                <a:spcPts val="0"/>
              </a:spcAft>
              <a:buClr>
                <a:schemeClr val="dk1"/>
              </a:buClr>
              <a:buSzPts val="2000"/>
              <a:buNone/>
            </a:pPr>
            <a:endParaRPr dirty="0"/>
          </a:p>
          <a:p>
            <a:pPr marL="0" lvl="0" indent="0" algn="l" rtl="0">
              <a:spcBef>
                <a:spcPts val="1000"/>
              </a:spcBef>
              <a:spcAft>
                <a:spcPts val="0"/>
              </a:spcAft>
              <a:buClr>
                <a:schemeClr val="dk1"/>
              </a:buClr>
              <a:buSzPts val="2000"/>
              <a:buNone/>
            </a:pP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title"/>
          </p:nvPr>
        </p:nvSpPr>
        <p:spPr>
          <a:xfrm>
            <a:off x="103517" y="169971"/>
            <a:ext cx="7211683" cy="1371600"/>
          </a:xfrm>
          <a:prstGeom prst="rect">
            <a:avLst/>
          </a:prstGeom>
          <a:noFill/>
          <a:ln>
            <a:noFill/>
          </a:ln>
        </p:spPr>
        <p:txBody>
          <a:bodyPr spcFirstLastPara="1" wrap="square" lIns="91425" tIns="45700" rIns="91425" bIns="45700" anchor="b" anchorCtr="0">
            <a:normAutofit fontScale="90000"/>
          </a:bodyPr>
          <a:lstStyle/>
          <a:p>
            <a:pPr lvl="0"/>
            <a:r>
              <a:rPr lang="pt-PT" dirty="0"/>
              <a:t>ΑΝΤΙΚΟΙΝΩΝΙΚΗ</a:t>
            </a:r>
            <a:r>
              <a:rPr lang="el-GR" dirty="0"/>
              <a:t> </a:t>
            </a:r>
            <a:r>
              <a:rPr lang="pt-PT" dirty="0"/>
              <a:t>ΣΥΜΠΕΡΙΦΟΡΑ ΠΑΡΑΓΟΝΤΕΣ ΚΙΝΔΥΝΟ</a:t>
            </a:r>
            <a:r>
              <a:rPr lang="el-GR" dirty="0"/>
              <a:t>Υ</a:t>
            </a:r>
            <a:endParaRPr dirty="0"/>
          </a:p>
        </p:txBody>
      </p:sp>
      <p:sp>
        <p:nvSpPr>
          <p:cNvPr id="157" name="Google Shape;157;p12"/>
          <p:cNvSpPr txBox="1">
            <a:spLocks noGrp="1"/>
          </p:cNvSpPr>
          <p:nvPr>
            <p:ph type="body" idx="1"/>
          </p:nvPr>
        </p:nvSpPr>
        <p:spPr>
          <a:xfrm>
            <a:off x="457200" y="1752600"/>
            <a:ext cx="7686136" cy="43735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000"/>
              <a:buNone/>
            </a:pPr>
            <a:r>
              <a:rPr lang="pt-PT" dirty="0"/>
              <a:t>Οι μορφές κοινωνικής αλληλεπίδρασης που «διδάσκουν» </a:t>
            </a:r>
            <a:r>
              <a:rPr lang="el-GR" dirty="0"/>
              <a:t>σ</a:t>
            </a:r>
            <a:r>
              <a:rPr lang="pt-PT" dirty="0"/>
              <a:t>τα παιδιά αντικοινωνικές συμπεριφορές είναι πολυάριθμες - μοντελοποίηση ενηλίκων, τηλεόραση, συσχέτιση με αντικοινωνικές ομάδες από ομοτίμους, δυσλειτουργικές αλληλεπιδράσεις γονέα-παιδιού, καταναγκαστικά σχολικά περιβάλλοντα.</a:t>
            </a:r>
            <a:endParaRPr dirty="0"/>
          </a:p>
          <a:p>
            <a:pPr marL="0" lvl="0" indent="0" algn="l" rtl="0">
              <a:lnSpc>
                <a:spcPct val="90000"/>
              </a:lnSpc>
              <a:spcBef>
                <a:spcPts val="1000"/>
              </a:spcBef>
              <a:spcAft>
                <a:spcPts val="0"/>
              </a:spcAft>
              <a:buClr>
                <a:schemeClr val="dk1"/>
              </a:buClr>
              <a:buSzPts val="2000"/>
              <a:buNone/>
            </a:pPr>
            <a:r>
              <a:rPr lang="pt-PT" dirty="0"/>
              <a:t>Έχει βρεθεί η επίδραση ορισμένων παραγόντων κινδύνου που συνδέονται με την ανάπτυξη αυτού του τύπου συμπεριφοράς, συμπεριλαμβανομένου του οικογενειακού περιβάλλοντος και της </a:t>
            </a:r>
            <a:r>
              <a:rPr lang="el-GR" dirty="0"/>
              <a:t>συναναστροφής</a:t>
            </a:r>
            <a:r>
              <a:rPr lang="pt-PT" dirty="0"/>
              <a:t> με αντικοινωνικούς συνομηλίκους.</a:t>
            </a:r>
            <a:endParaRPr dirty="0"/>
          </a:p>
          <a:p>
            <a:pPr marL="0" lvl="0" indent="0" algn="l" rtl="0">
              <a:lnSpc>
                <a:spcPct val="90000"/>
              </a:lnSpc>
              <a:spcBef>
                <a:spcPts val="1000"/>
              </a:spcBef>
              <a:spcAft>
                <a:spcPts val="0"/>
              </a:spcAft>
              <a:buClr>
                <a:schemeClr val="dk1"/>
              </a:buClr>
              <a:buSzPts val="2000"/>
              <a:buNone/>
            </a:pPr>
            <a:r>
              <a:rPr lang="pt-PT" dirty="0"/>
              <a:t>Όσον αφορά το οικογενειακό περιβάλλον, οι παράγοντες κινδύνου που σχετίζονται με την ανάπτυξη αντικοινωνικής συμπεριφοράς περιλαμβάνουν την οικογενειακή σύγκρουση, το οικογενειακό άγχος, τον γονικό αυταρχισμό, τη γονική εγκληματικότητα, την ενδοοικογενειακή βία, την κοινωνική περιθωριοποίηση και την καταναγκαστική κοινωνική αλληλεπίδραση μεταξύ γονέων και παιδιών.</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181155" y="221729"/>
            <a:ext cx="7237562" cy="1371600"/>
          </a:xfrm>
          <a:prstGeom prst="rect">
            <a:avLst/>
          </a:prstGeom>
          <a:noFill/>
          <a:ln>
            <a:noFill/>
          </a:ln>
        </p:spPr>
        <p:txBody>
          <a:bodyPr spcFirstLastPara="1" wrap="square" lIns="91425" tIns="45700" rIns="91425" bIns="45700" anchor="b" anchorCtr="0">
            <a:normAutofit fontScale="90000"/>
          </a:bodyPr>
          <a:lstStyle/>
          <a:p>
            <a:pPr lvl="0"/>
            <a:r>
              <a:rPr lang="pt-PT" dirty="0"/>
              <a:t>ΑΝΤΙΚΟΙΝΩΝΙΚΗ</a:t>
            </a:r>
            <a:r>
              <a:rPr lang="el-GR" dirty="0"/>
              <a:t> </a:t>
            </a:r>
            <a:r>
              <a:rPr lang="pt-PT" dirty="0"/>
              <a:t>ΣΥΜΠΕΡΙΦΟΡΑ ΠΑΡΑΓΟΝΤΕΣ ΚΙΝΔΥΝΟ</a:t>
            </a:r>
            <a:r>
              <a:rPr lang="el-GR" dirty="0"/>
              <a:t>Υ</a:t>
            </a:r>
            <a:endParaRPr dirty="0"/>
          </a:p>
        </p:txBody>
      </p:sp>
      <p:sp>
        <p:nvSpPr>
          <p:cNvPr id="163" name="Google Shape;163;p13"/>
          <p:cNvSpPr txBox="1">
            <a:spLocks noGrp="1"/>
          </p:cNvSpPr>
          <p:nvPr>
            <p:ph type="body" idx="1"/>
          </p:nvPr>
        </p:nvSpPr>
        <p:spPr>
          <a:xfrm>
            <a:off x="457199" y="1752600"/>
            <a:ext cx="7755147" cy="456193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1700"/>
              <a:buNone/>
            </a:pPr>
            <a:r>
              <a:rPr lang="pt-PT" sz="1700" dirty="0"/>
              <a:t>Υπάρχουν πολλοί καθοριστικοί παράγοντες της αντικοινωνικής συμπεριφοράς όπως θα μπορούσαμε να δούμε. Ωστόσο, το σχολείο φαίνεται να είναι ένας σημαντικός συντελεστής, και παράγοντες παρόμοιοι με εκείνους που προσδιορίζονται στο σχολείο έχουν εντοπιστεί στο σπίτι: ένα καταναγκαστικό και τιμωρητικό περιβάλλον και ασυνέπειες στον καθορισμό κανόνων και την εφαρμογή των συνεπειών. Άλλοι παράγοντες περιλαμβάνουν τη χαμηλή συμμετοχή και την ένταξη στο σχολείο και την έλλειψη κατάλληλων γονικών δεξιοτήτων, αντικοινωνικών δικτύων και πολύ λίγα για να κάνουν οι νέοι. Εντοπίστηκαν τρεις σημαντικοί παράγοντες στα σχολεία που φαίνεται να προωθούν ένα πλαίσιο στο οποίο είναι πιθανό να προκύψουν συνθήκες τιμωρίας και εξαφάνισης: έλλειψη σαφήνειας τόσο των κανόνων όσο και των πολιτικών</a:t>
            </a:r>
            <a:r>
              <a:rPr lang="el-GR" sz="1700" dirty="0"/>
              <a:t>,</a:t>
            </a:r>
            <a:r>
              <a:rPr lang="pt-PT" sz="1700" dirty="0"/>
              <a:t> αδύναμη ή ασυνεπής υποστήριξη του προσωπικού και διοικητική παρακολούθηση και λίγα ή καθόλου δικαιώματα για ατομικές διαφορές. Τα προκύπτοντα συγκεκριμένα περιστατικά τιμωρίας και εξαφάνισης (π.χ. απορρίπτοντας σχόλια, λάθη ακαδημαϊκών καθηκόντων και έλλειψη αναγνώρισης για την προσπάθεια μαθητή ή προσωπικού) φαίνεται να χρησιμεύουν ως καθοριστικά γεγονότα που προκαλούν επιθετικότητα, προβλήματα παρουσίας (διαφυγή) και άλλα αντικοινωνικές συμπεριφορές. Φαίνεται λοιπόν ότι ένα τιμωρητικό περιβάλλον σχολικής πειθαρχίας είναι ένας σημαντικός παράγοντας που συμβάλλει στα αντικοινωνικά προβλήματα συμπεριφοράς.</a:t>
            </a:r>
            <a:endParaRPr dirty="0"/>
          </a:p>
          <a:p>
            <a:pPr marL="0" lvl="0" indent="0" algn="l" rtl="0">
              <a:lnSpc>
                <a:spcPct val="80000"/>
              </a:lnSpc>
              <a:spcBef>
                <a:spcPts val="940"/>
              </a:spcBef>
              <a:spcAft>
                <a:spcPts val="0"/>
              </a:spcAft>
              <a:buClr>
                <a:schemeClr val="dk1"/>
              </a:buClr>
              <a:buSzPts val="1700"/>
              <a:buNone/>
            </a:pPr>
            <a:endParaRPr sz="17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4"/>
          <p:cNvSpPr txBox="1">
            <a:spLocks noGrp="1"/>
          </p:cNvSpPr>
          <p:nvPr>
            <p:ph type="title"/>
          </p:nvPr>
        </p:nvSpPr>
        <p:spPr>
          <a:xfrm>
            <a:off x="146649" y="46037"/>
            <a:ext cx="6771736"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ΑΝΤΙΚΟΙΝΩΝΙΚΗ</a:t>
            </a:r>
            <a:r>
              <a:rPr lang="el-GR" dirty="0"/>
              <a:t> </a:t>
            </a:r>
            <a:r>
              <a:rPr lang="pt-PT" dirty="0"/>
              <a:t>ΣΥΜΠΕΡΙΦΟΡΑ</a:t>
            </a:r>
            <a:br>
              <a:rPr lang="pt-PT" dirty="0"/>
            </a:br>
            <a:r>
              <a:rPr lang="pt-PT" dirty="0"/>
              <a:t>ΠΑΡΕΜΒΑΣΗ</a:t>
            </a:r>
            <a:endParaRPr dirty="0"/>
          </a:p>
        </p:txBody>
      </p:sp>
      <p:sp>
        <p:nvSpPr>
          <p:cNvPr id="169" name="Google Shape;169;p1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1550"/>
              <a:buNone/>
            </a:pPr>
            <a:r>
              <a:rPr lang="pt-PT" sz="1550" dirty="0"/>
              <a:t>Η παρέμβαση πρέπει να επικεντρώνεται σε τέσσερα αλληλεπικαλυπτόμενα και αλληλένδετα συστήματα: </a:t>
            </a:r>
            <a:endParaRPr dirty="0"/>
          </a:p>
          <a:p>
            <a:pPr marL="457200" lvl="0" indent="-457200" algn="l" rtl="0">
              <a:lnSpc>
                <a:spcPct val="80000"/>
              </a:lnSpc>
              <a:spcBef>
                <a:spcPts val="910"/>
              </a:spcBef>
              <a:spcAft>
                <a:spcPts val="0"/>
              </a:spcAft>
              <a:buClr>
                <a:schemeClr val="dk1"/>
              </a:buClr>
              <a:buSzPts val="1550"/>
              <a:buAutoNum type="alphaLcParenBoth"/>
            </a:pPr>
            <a:r>
              <a:rPr lang="pt-PT" sz="1550" dirty="0"/>
              <a:t>σε ολόκληρο το σχολείο, </a:t>
            </a:r>
            <a:endParaRPr sz="1550" dirty="0"/>
          </a:p>
          <a:p>
            <a:pPr marL="457200" lvl="0" indent="-457200" algn="l" rtl="0">
              <a:lnSpc>
                <a:spcPct val="80000"/>
              </a:lnSpc>
              <a:spcBef>
                <a:spcPts val="910"/>
              </a:spcBef>
              <a:spcAft>
                <a:spcPts val="0"/>
              </a:spcAft>
              <a:buClr>
                <a:schemeClr val="dk1"/>
              </a:buClr>
              <a:buSzPts val="1550"/>
              <a:buAutoNum type="alphaLcParenBoth"/>
            </a:pPr>
            <a:r>
              <a:rPr lang="pt-PT" sz="1550" dirty="0"/>
              <a:t>εκτός τάξης, </a:t>
            </a:r>
            <a:endParaRPr sz="1550" dirty="0"/>
          </a:p>
          <a:p>
            <a:pPr marL="457200" lvl="0" indent="-457200" algn="l" rtl="0">
              <a:lnSpc>
                <a:spcPct val="80000"/>
              </a:lnSpc>
              <a:spcBef>
                <a:spcPts val="910"/>
              </a:spcBef>
              <a:spcAft>
                <a:spcPts val="0"/>
              </a:spcAft>
              <a:buClr>
                <a:schemeClr val="dk1"/>
              </a:buClr>
              <a:buSzPts val="1550"/>
              <a:buAutoNum type="alphaLcParenBoth"/>
            </a:pPr>
            <a:r>
              <a:rPr lang="pt-PT" sz="1550" dirty="0"/>
              <a:t>τάξη, και </a:t>
            </a:r>
            <a:endParaRPr sz="1550" dirty="0"/>
          </a:p>
          <a:p>
            <a:pPr marL="457200" lvl="0" indent="-457200" algn="l" rtl="0">
              <a:lnSpc>
                <a:spcPct val="80000"/>
              </a:lnSpc>
              <a:spcBef>
                <a:spcPts val="910"/>
              </a:spcBef>
              <a:spcAft>
                <a:spcPts val="0"/>
              </a:spcAft>
              <a:buClr>
                <a:schemeClr val="dk1"/>
              </a:buClr>
              <a:buSzPts val="1550"/>
              <a:buAutoNum type="alphaLcParenBoth"/>
            </a:pPr>
            <a:r>
              <a:rPr lang="pt-PT" sz="1550" dirty="0"/>
              <a:t>μεμονωμένος μαθητής. </a:t>
            </a:r>
            <a:endParaRPr dirty="0"/>
          </a:p>
          <a:p>
            <a:pPr marL="0" lvl="0" indent="0" algn="l" rtl="0">
              <a:lnSpc>
                <a:spcPct val="80000"/>
              </a:lnSpc>
              <a:spcBef>
                <a:spcPts val="910"/>
              </a:spcBef>
              <a:spcAft>
                <a:spcPts val="0"/>
              </a:spcAft>
              <a:buClr>
                <a:schemeClr val="dk1"/>
              </a:buClr>
              <a:buSzPts val="1550"/>
              <a:buNone/>
            </a:pPr>
            <a:r>
              <a:rPr lang="pt-PT" sz="1550" dirty="0"/>
              <a:t>Ο σκοπός της δημιουργίας ενός σχολικού συστήματος είναι να αντιμετωπίσει τις ανάγκες συμπεριφοράς της πλειονότητας των μαθητών σε ένα σχολείο σε όλ</a:t>
            </a:r>
            <a:r>
              <a:rPr lang="el-GR" sz="1550" dirty="0"/>
              <a:t>α τα περιβάλλοντα</a:t>
            </a:r>
            <a:r>
              <a:rPr lang="pt-PT" sz="1550" dirty="0"/>
              <a:t>. Αυτοί οι μαθητές είναι πιθανό να έχουν ιστορικά μάθησης για τα οποία η διόρθωση προβληματικών συμπεριφορών και η ρητή διδασκαλία κανόνων και διαδικασιών για τις κοινωνικές συμπεριφορές θα είναι αποτελεσματικές. Το σύστημα εκτός τάξης εστιάζει στην παροχή συμπεριφορικής υποστήριξης σε μη εκπαιδευτικούς τομείς (π.χ. καφετέρια, παιδικές χαρές, διάδρομοι) όπου εμφανίζονται συχνά προβληματικές συμπεριφορές. Τα συστήματα στην τάξη θα πρέπει να ενσωματώνουν οδηγίες σχετικά με τις προσδοκίες και τις ρουτίνες συμπεριφοράς, καθώς και τα συνεχόμενα διαδικασίες για την ενθάρρυνση των αναμενόμενων συμπεριφορών και την αποθάρρυνση των παραβιάσεων κανόνων. Το μεμονωμένο μαθητικό σύστημα για θετική συμπεριφορική υποστήριξη επικεντρώνεται στο πολύ μικρό τμήμα των μαθητών που χρειάζονται εξατομικευμένες παρεμβάσεις και υποστηρίξεις.</a:t>
            </a:r>
            <a:endParaRPr dirty="0"/>
          </a:p>
          <a:p>
            <a:pPr marL="0" lvl="0" indent="0" algn="l" rtl="0">
              <a:lnSpc>
                <a:spcPct val="80000"/>
              </a:lnSpc>
              <a:spcBef>
                <a:spcPts val="910"/>
              </a:spcBef>
              <a:spcAft>
                <a:spcPts val="0"/>
              </a:spcAft>
              <a:buClr>
                <a:schemeClr val="dk1"/>
              </a:buClr>
              <a:buSzPts val="1550"/>
              <a:buNone/>
            </a:pPr>
            <a:endParaRPr sz="155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5"/>
          <p:cNvSpPr txBox="1">
            <a:spLocks noGrp="1"/>
          </p:cNvSpPr>
          <p:nvPr>
            <p:ph type="title"/>
          </p:nvPr>
        </p:nvSpPr>
        <p:spPr>
          <a:xfrm>
            <a:off x="0" y="46037"/>
            <a:ext cx="6754483"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ΑΝΤΙΚΟΙΝΩΝΙΚΗ ΣΥΜΠΕΡΙΦΟΡΑ</a:t>
            </a:r>
            <a:br>
              <a:rPr lang="pt-PT" dirty="0"/>
            </a:br>
            <a:r>
              <a:rPr lang="pt-PT" dirty="0"/>
              <a:t>ΠΑΡΕΜΒΑΣΗ</a:t>
            </a:r>
            <a:endParaRPr dirty="0"/>
          </a:p>
        </p:txBody>
      </p:sp>
      <p:sp>
        <p:nvSpPr>
          <p:cNvPr id="175" name="Google Shape;175;p15"/>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ts val="2000"/>
              <a:buNone/>
            </a:pPr>
            <a:r>
              <a:rPr lang="pt-PT" dirty="0"/>
              <a:t>Σε γενικές γραμμές, τα περισσότερα σχολεία διαθέτουν ένα πειθαρχικό εγχειρίδιο που ορίζει τις πολιτικές και τις διαδικασίες για τη διατήρηση ενός ασφαλούς σχολείου όπου μπορεί να </a:t>
            </a:r>
            <a:r>
              <a:rPr lang="el-GR" dirty="0"/>
              <a:t>υπάρξει</a:t>
            </a:r>
            <a:r>
              <a:rPr lang="pt-PT" dirty="0"/>
              <a:t> μάθηση και διδασκαλία. Δυστυχώς, η έμφαση επικεντρώνεται συχνά στην οριοθέτηση των συμπεριφορών που αντιπροσωπεύουν παραβιάσεις κανόνων περιοχής και πολιτείας και των σχετικών κλιμακωτών κυρώσεων που συνοδεύουν κάθε παράβαση. Λίγες πληροφορίες παρέχονται σχετικά με τις προσδοκίες για αποδεκτή συμπεριφορά και τις στρατηγικές που οι μαθητές, οι δάσκαλοι και οι γονείς μπορεί να χρησιμοποιήσουν για να ενθαρρύνουν αυτές τις προσδοκίες. Όλοι οι μαθητές, αλλά ειδικά οι μαθητές με αντικοινωνική συμπεριφορά, πρέπει να εκτίθενται σε σαφώς καθορισμένα και με συνέπεια εφαρμογή πειθαρχικών συστημάτων που και οι δύο ενθαρρύνουν τις κοινωνικές συμπεριφορές και αποθαρρύνουν τις παραβιάσεις κανόνων.</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6"/>
          <p:cNvSpPr txBox="1">
            <a:spLocks noGrp="1"/>
          </p:cNvSpPr>
          <p:nvPr>
            <p:ph type="title"/>
          </p:nvPr>
        </p:nvSpPr>
        <p:spPr>
          <a:xfrm>
            <a:off x="0" y="46037"/>
            <a:ext cx="6944264"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ΑΝΤΙΚΟΙΝΩΝΙΚΗ ΣΥΜΠΕΡΙΦΟΡΑ</a:t>
            </a:r>
            <a:br>
              <a:rPr lang="pt-PT" dirty="0"/>
            </a:br>
            <a:r>
              <a:rPr lang="pt-PT" dirty="0"/>
              <a:t>ΠΑΡΕΜΒΑΣΗ</a:t>
            </a:r>
            <a:endParaRPr dirty="0"/>
          </a:p>
        </p:txBody>
      </p:sp>
      <p:sp>
        <p:nvSpPr>
          <p:cNvPr id="181" name="Google Shape;181;p16"/>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80000"/>
              </a:lnSpc>
              <a:spcBef>
                <a:spcPts val="0"/>
              </a:spcBef>
              <a:spcAft>
                <a:spcPts val="0"/>
              </a:spcAft>
              <a:buClr>
                <a:schemeClr val="dk1"/>
              </a:buClr>
              <a:buSzPts val="1700"/>
              <a:buNone/>
            </a:pPr>
            <a:r>
              <a:rPr lang="pt-PT" sz="1700"/>
              <a:t>Έξι βασικά στοιχεία στρατηγικής περιλαμβάνουν ολοκληρωμένα προληπτικά σχολικά συστήματα συμπεριφοράς: </a:t>
            </a:r>
            <a:endParaRPr/>
          </a:p>
          <a:p>
            <a:pPr marL="0" lvl="0" indent="0" algn="l" rtl="0">
              <a:lnSpc>
                <a:spcPct val="80000"/>
              </a:lnSpc>
              <a:spcBef>
                <a:spcPts val="940"/>
              </a:spcBef>
              <a:spcAft>
                <a:spcPts val="0"/>
              </a:spcAft>
              <a:buClr>
                <a:schemeClr val="dk1"/>
              </a:buClr>
              <a:buSzPts val="1700"/>
              <a:buNone/>
            </a:pPr>
            <a:r>
              <a:rPr lang="pt-PT" sz="1700"/>
              <a:t>Το πρώτο είναι μια απλή, σαφής και θετική δήλωση σκοπού που χρησιμεύει ως βάση για τη διαδικασία μάθησης και διδασκαλίας σε ένα σχολείο.</a:t>
            </a:r>
            <a:endParaRPr/>
          </a:p>
          <a:p>
            <a:pPr marL="0" lvl="0" indent="0" algn="l" rtl="0">
              <a:lnSpc>
                <a:spcPct val="80000"/>
              </a:lnSpc>
              <a:spcBef>
                <a:spcPts val="940"/>
              </a:spcBef>
              <a:spcAft>
                <a:spcPts val="0"/>
              </a:spcAft>
              <a:buClr>
                <a:schemeClr val="dk1"/>
              </a:buClr>
              <a:buSzPts val="1700"/>
              <a:buNone/>
            </a:pPr>
            <a:r>
              <a:rPr lang="pt-PT" sz="1700"/>
              <a:t>Το δεύτερο συστατικό είναι ένα σύνολο προληπτικών προσδοκιών ή κανόνων που χρησιμεύουν ως βάση για τη δημιουργία και διατήρηση ασφαλών και παραγωγικών περιβαλλόντων μάθησης και διδασκαλίας. Αυτές οι προσδοκίες είναι πάντα θετικές και μικρές σε αριθμό.</a:t>
            </a:r>
            <a:endParaRPr/>
          </a:p>
          <a:p>
            <a:pPr marL="0" lvl="0" indent="0" algn="l" rtl="0">
              <a:lnSpc>
                <a:spcPct val="80000"/>
              </a:lnSpc>
              <a:spcBef>
                <a:spcPts val="940"/>
              </a:spcBef>
              <a:spcAft>
                <a:spcPts val="0"/>
              </a:spcAft>
              <a:buClr>
                <a:schemeClr val="dk1"/>
              </a:buClr>
              <a:buSzPts val="1700"/>
              <a:buNone/>
            </a:pPr>
            <a:r>
              <a:rPr lang="pt-PT" sz="1700"/>
              <a:t>Το τρίτο συστατικό αποτελείται από ένα σύνολο στρατηγικών για τη διδασκαλία των προσδοκιών στο σχολείο. Παρόλο που οι περισσότεροι μαθητές έχουν ιστορίες μάθησης που περιλαμβάνουν την κυριότητα και τη χρήση τυπικών προσδοκιών σε όλη τη σχολική εκπαίδευση, η διδασκαλία αυτών των προσδοκιών σε όλους τους μαθητές διασφαλίζει ότι οι μαθητές και το προσωπικό έχουν εκτεθεί σε μια κοινή γλώσσα και νόημα για κάθε προσδοκία. Η διδασκαλία των προσδοκιών στο σχολείο τονίζει επίσης τη σημασία αυτών των κανόνων για τη λειτουργία του σχολείου και επικεντρώνεται στην οικοδόμηση ενός θετικού σχολικού κλίματος. Οι προσδοκίες διδάσκονται χρησιμοποιώντας θετικά και αρνητικά παραδείγματα, σε πολλαπλά πλαίσια και με πολλές ευκαιρίες να εξασκηθούν οι δεξιότητες.</a:t>
            </a:r>
            <a:endParaRPr/>
          </a:p>
          <a:p>
            <a:pPr marL="0" lvl="0" indent="0" algn="l" rtl="0">
              <a:lnSpc>
                <a:spcPct val="80000"/>
              </a:lnSpc>
              <a:spcBef>
                <a:spcPts val="940"/>
              </a:spcBef>
              <a:spcAft>
                <a:spcPts val="0"/>
              </a:spcAft>
              <a:buClr>
                <a:schemeClr val="dk1"/>
              </a:buClr>
              <a:buSzPts val="1700"/>
              <a:buNone/>
            </a:pP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457200" y="152718"/>
            <a:ext cx="6851104" cy="1371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6"/>
              </a:buClr>
              <a:buSzPts val="2400"/>
              <a:buFont typeface="Arial "/>
              <a:buNone/>
            </a:pPr>
            <a:r>
              <a:rPr lang="pt-PT" sz="2400" dirty="0"/>
              <a:t>ΣΤΡΑΤΗΓΙΚΕΣ ΓΙΑ ΤΗΝ ΠΡΟΩΘΗΣΗ ΤΩΝ ΣΧΕΣΕΩΝ</a:t>
            </a:r>
            <a:r>
              <a:rPr lang="el-GR" sz="2400" dirty="0"/>
              <a:t> ΜΕΤΑΞΥ ΣΥΝΟΜΗΛΙΚΩΝ</a:t>
            </a:r>
            <a:br>
              <a:rPr lang="pt-PT" sz="2400" dirty="0"/>
            </a:br>
            <a:r>
              <a:rPr lang="pt-PT" sz="2400" dirty="0"/>
              <a:t>ΠΑΡΑΔΕΙΓΜΑΤΑ ΜΙΚΡΟ-ΑΛΛΑΓΩΝ Σ</a:t>
            </a:r>
            <a:r>
              <a:rPr lang="el-GR" sz="2400" dirty="0"/>
              <a:t>Ε</a:t>
            </a:r>
            <a:r>
              <a:rPr lang="pt-PT" sz="2400" dirty="0"/>
              <a:t> </a:t>
            </a:r>
            <a:r>
              <a:rPr lang="el-GR" sz="2400" dirty="0"/>
              <a:t>ΡΟΥΤΙΝΕΣ</a:t>
            </a:r>
            <a:r>
              <a:rPr lang="pt-PT" sz="2400" dirty="0"/>
              <a:t> ΚΑΙ ΠΡΑΚΤΙΚΕΣ</a:t>
            </a:r>
            <a:endParaRPr sz="2400" dirty="0"/>
          </a:p>
        </p:txBody>
      </p:sp>
      <p:sp>
        <p:nvSpPr>
          <p:cNvPr id="136" name="Google Shape;136;p6"/>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None/>
            </a:pPr>
            <a:r>
              <a:rPr lang="el-GR" sz="1850" dirty="0"/>
              <a:t>ΦΙΛΙΕΣ ΜΕΤΑΞΥ ΣΥΝΟΜΗΛΙΚΩΝ</a:t>
            </a:r>
            <a:endParaRPr dirty="0"/>
          </a:p>
          <a:p>
            <a:pPr marL="0" lvl="0" indent="0" algn="l" rtl="0">
              <a:lnSpc>
                <a:spcPct val="90000"/>
              </a:lnSpc>
              <a:spcBef>
                <a:spcPts val="360"/>
              </a:spcBef>
              <a:spcAft>
                <a:spcPts val="0"/>
              </a:spcAft>
              <a:buClr>
                <a:schemeClr val="dk1"/>
              </a:buClr>
              <a:buSzPts val="1100"/>
              <a:buNone/>
            </a:pPr>
            <a:r>
              <a:rPr lang="pt-PT" sz="1850" dirty="0"/>
              <a:t>• Βρείτε πολλές εργασίες για τους μαθητές να ολοκληρώσουν με έναν συμμαθητή και, περιστασιακά, να </a:t>
            </a:r>
            <a:r>
              <a:rPr lang="el-GR" sz="1850" dirty="0"/>
              <a:t>τις</a:t>
            </a:r>
            <a:r>
              <a:rPr lang="pt-PT" sz="1850" dirty="0"/>
              <a:t> αναθέσετε σε απροσδόκητους συνεργάτες. Αυτά μπορεί να είναι δουλειές στην τάξη, εκπαιδευτικές εργασίες ή προνόμια στην τάξη.</a:t>
            </a:r>
            <a:endParaRPr dirty="0"/>
          </a:p>
          <a:p>
            <a:pPr marL="0" lvl="0" indent="0" algn="l" rtl="0">
              <a:lnSpc>
                <a:spcPct val="90000"/>
              </a:lnSpc>
              <a:spcBef>
                <a:spcPts val="360"/>
              </a:spcBef>
              <a:spcAft>
                <a:spcPts val="0"/>
              </a:spcAft>
              <a:buClr>
                <a:schemeClr val="dk1"/>
              </a:buClr>
              <a:buSzPts val="1100"/>
              <a:buNone/>
            </a:pPr>
            <a:r>
              <a:rPr lang="pt-PT" sz="1850" dirty="0"/>
              <a:t>• Διδάξτε στους μαθητές να παίζουν μη ανταγωνιστικά παιχνίδια που είναι ελκυστικά αλλά δεν έχουν σαφείς νικητές και χαμένους.</a:t>
            </a:r>
            <a:endParaRPr dirty="0"/>
          </a:p>
          <a:p>
            <a:pPr marL="0" lvl="0" indent="0">
              <a:lnSpc>
                <a:spcPct val="90000"/>
              </a:lnSpc>
              <a:buSzPts val="1100"/>
            </a:pPr>
            <a:r>
              <a:rPr lang="pt-PT" sz="1850" dirty="0"/>
              <a:t>• Προσθέστε πολλά </a:t>
            </a:r>
            <a:r>
              <a:rPr lang="el-GR" sz="1850" dirty="0"/>
              <a:t>ελκυστικότερα </a:t>
            </a:r>
            <a:r>
              <a:rPr lang="pt-PT" sz="1850" dirty="0"/>
              <a:t>και αναπτυξιακά ελκυστικά </a:t>
            </a:r>
            <a:r>
              <a:rPr lang="el-GR" sz="1850" dirty="0"/>
              <a:t> </a:t>
            </a:r>
            <a:r>
              <a:rPr lang="pt-PT" sz="1850" dirty="0"/>
              <a:t>παιχνίδια στην παιδική χαρά με ιδιαίτερη προσοχή σε παιχνίδια που μπορούν να παιχτούν από μαθητές με περιορισμένη αθλητική ικανότητα, παιχνίδια για μικρές και μεγάλες ομάδες και παιχνίδια που είναι πολύ </a:t>
            </a:r>
            <a:r>
              <a:rPr lang="el-GR" sz="1850" dirty="0"/>
              <a:t>σωματικά</a:t>
            </a:r>
            <a:r>
              <a:rPr lang="pt-PT" sz="1850" dirty="0"/>
              <a:t> ή πολύ ήσυχα.</a:t>
            </a:r>
            <a:endParaRPr dirty="0"/>
          </a:p>
          <a:p>
            <a:pPr marL="0" lvl="0" indent="0" algn="l" rtl="0">
              <a:lnSpc>
                <a:spcPct val="90000"/>
              </a:lnSpc>
              <a:spcBef>
                <a:spcPts val="360"/>
              </a:spcBef>
              <a:spcAft>
                <a:spcPts val="0"/>
              </a:spcAft>
              <a:buClr>
                <a:schemeClr val="dk1"/>
              </a:buClr>
              <a:buSzPts val="1100"/>
              <a:buNone/>
            </a:pPr>
            <a:r>
              <a:rPr lang="pt-PT" sz="1850" dirty="0"/>
              <a:t>• </a:t>
            </a:r>
            <a:r>
              <a:rPr lang="el-GR" sz="1850" dirty="0"/>
              <a:t>Διατηρήστε</a:t>
            </a:r>
            <a:r>
              <a:rPr lang="pt-PT" sz="1850" dirty="0"/>
              <a:t> «κλινικές παιχνιδιών» στις οποίες διδάσκεται ένα νέο παιχνίδι στo </a:t>
            </a:r>
            <a:r>
              <a:rPr lang="el-GR" sz="1850" dirty="0"/>
              <a:t>διάλειμμα</a:t>
            </a:r>
            <a:r>
              <a:rPr lang="pt-PT" sz="1850" dirty="0"/>
              <a:t> - ξεκινήστε με μια μικρή ομάδα που περιλαμβάνει μερικούς απομονωμένους μαθητές. Μόλις ξεκινήσει το παιχνίδι, όλοι μπορούν να συμμετάσχουν.</a:t>
            </a:r>
            <a:endParaRPr dirty="0"/>
          </a:p>
          <a:p>
            <a:pPr marL="0" lvl="0" indent="0" algn="l" rtl="0">
              <a:lnSpc>
                <a:spcPct val="90000"/>
              </a:lnSpc>
              <a:spcBef>
                <a:spcPts val="370"/>
              </a:spcBef>
              <a:spcAft>
                <a:spcPts val="0"/>
              </a:spcAft>
              <a:buClr>
                <a:schemeClr val="dk1"/>
              </a:buClr>
              <a:buSzPts val="1850"/>
              <a:buNone/>
            </a:pPr>
            <a:endParaRPr sz="185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7"/>
          <p:cNvSpPr txBox="1">
            <a:spLocks noGrp="1"/>
          </p:cNvSpPr>
          <p:nvPr>
            <p:ph type="title"/>
          </p:nvPr>
        </p:nvSpPr>
        <p:spPr>
          <a:xfrm>
            <a:off x="0" y="46037"/>
            <a:ext cx="6840747"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ΑΝΤΙΚΟΙΝΩΝΙΚΗ ΣΥΜΠΕΡΙΦΟΡΑ</a:t>
            </a:r>
            <a:br>
              <a:rPr lang="pt-PT" dirty="0"/>
            </a:br>
            <a:r>
              <a:rPr lang="pt-PT" dirty="0"/>
              <a:t>ΠΑΡΕΜΒΑΣΗ</a:t>
            </a:r>
            <a:endParaRPr dirty="0"/>
          </a:p>
        </p:txBody>
      </p:sp>
      <p:sp>
        <p:nvSpPr>
          <p:cNvPr id="187" name="Google Shape;187;p17"/>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550"/>
              <a:buNone/>
            </a:pPr>
            <a:r>
              <a:rPr lang="pt-PT" sz="1550" dirty="0"/>
              <a:t>Ένα προγραμματισμένο συνεχές για την ενθάρρυνση των προληπτικών σχολικών προσδοκιών είναι το τέταρτο στοιχείο. Αφού όλοι οι μαθητές και το προσωπικό έχουν εκτεθεί και ασκήσουν τις προσδοκίες σε όλη τη σχολική εκπαίδευση, οι μαθητές πρέπει να έχουν τακτικές και συχνές ευκαιρίες να λαμβάνουν ενδεχόμενα θετικά σχόλια όταν εμφανίζουν συμπεριφορές που αντιπροσωπεύουν μια δεδομένη προσδοκία </a:t>
            </a:r>
            <a:r>
              <a:rPr lang="el-GR" sz="1550" dirty="0"/>
              <a:t>κατά</a:t>
            </a:r>
            <a:r>
              <a:rPr lang="pt-PT" sz="1550" dirty="0"/>
              <a:t> τη σχολική εκπαίδευση.</a:t>
            </a:r>
            <a:endParaRPr dirty="0"/>
          </a:p>
          <a:p>
            <a:pPr marL="0" lvl="0" indent="0" algn="l" rtl="0">
              <a:lnSpc>
                <a:spcPct val="80000"/>
              </a:lnSpc>
              <a:spcBef>
                <a:spcPts val="910"/>
              </a:spcBef>
              <a:spcAft>
                <a:spcPts val="0"/>
              </a:spcAft>
              <a:buClr>
                <a:schemeClr val="dk1"/>
              </a:buClr>
              <a:buSzPts val="1550"/>
              <a:buNone/>
            </a:pPr>
            <a:r>
              <a:rPr lang="pt-PT" sz="1550" dirty="0"/>
              <a:t> </a:t>
            </a:r>
            <a:endParaRPr dirty="0"/>
          </a:p>
          <a:p>
            <a:pPr marL="0" lvl="0" indent="0" algn="l" rtl="0">
              <a:lnSpc>
                <a:spcPct val="80000"/>
              </a:lnSpc>
              <a:spcBef>
                <a:spcPts val="910"/>
              </a:spcBef>
              <a:spcAft>
                <a:spcPts val="0"/>
              </a:spcAft>
              <a:buClr>
                <a:schemeClr val="dk1"/>
              </a:buClr>
              <a:buSzPts val="1550"/>
              <a:buNone/>
            </a:pPr>
            <a:r>
              <a:rPr lang="pt-PT" sz="1550" dirty="0"/>
              <a:t>Η πέμπτη συνιστώσα είναι μια συνέχεια στρατηγικών για την ανταπόκριση στις παραβιάσεις των κανόνων. Αυτό το συστατικό συνήθως καθορίζεται με μεγάλη λεπτομέρεια στα περισσότερα σχολεία. Οι κυρώσεις για δευτερεύοντα αδικήματα (π.χ. καθυστέρηση, συνομιλία) συνήθως επιβάλλονται από μεμονωμένους δασκάλους, ενώ τα μεγάλα αδικήματα (π.χ. μάχη, παραβίαση, καταστροφή περιουσίας, όπλα) αφορούν το σχολικό συμβούλιο και τους γονείς του μαθητή. Πρέπει να παρέχονται σαφείς ορισμοί για το τι πρέπει να χειριστούν οι εκπαιδευτικοί και τι πρέπει να σταλεί στο σχολικό συμβούλιο, και πρέπει να πραγματοποιηθεί συνεπής εφαρμογή των συνεπειών.</a:t>
            </a:r>
            <a:endParaRPr dirty="0"/>
          </a:p>
          <a:p>
            <a:pPr marL="0" lvl="0" indent="0" algn="l" rtl="0">
              <a:lnSpc>
                <a:spcPct val="80000"/>
              </a:lnSpc>
              <a:spcBef>
                <a:spcPts val="910"/>
              </a:spcBef>
              <a:spcAft>
                <a:spcPts val="0"/>
              </a:spcAft>
              <a:buClr>
                <a:schemeClr val="dk1"/>
              </a:buClr>
              <a:buSzPts val="1550"/>
              <a:buNone/>
            </a:pPr>
            <a:r>
              <a:rPr lang="pt-PT" sz="1550" dirty="0"/>
              <a:t> </a:t>
            </a:r>
            <a:endParaRPr dirty="0"/>
          </a:p>
          <a:p>
            <a:pPr marL="0" lvl="0" indent="0" algn="l" rtl="0">
              <a:lnSpc>
                <a:spcPct val="80000"/>
              </a:lnSpc>
              <a:spcBef>
                <a:spcPts val="910"/>
              </a:spcBef>
              <a:spcAft>
                <a:spcPts val="0"/>
              </a:spcAft>
              <a:buClr>
                <a:schemeClr val="dk1"/>
              </a:buClr>
              <a:buSzPts val="1550"/>
              <a:buNone/>
            </a:pPr>
            <a:r>
              <a:rPr lang="pt-PT" sz="1550" dirty="0"/>
              <a:t>Το τελευταίο συστατικό ενός προληπτικού σχολικού συστήματος είναι μια διαδικασία για την παρακολούθηση της εφαρμογής του συστήματος και τη συλλογή δεδομένων για την αξιολόγηση της αποτελεσματικότητάς του.</a:t>
            </a:r>
            <a:endParaRPr dirty="0"/>
          </a:p>
          <a:p>
            <a:pPr marL="0" lvl="0" indent="0" algn="l" rtl="0">
              <a:lnSpc>
                <a:spcPct val="80000"/>
              </a:lnSpc>
              <a:spcBef>
                <a:spcPts val="910"/>
              </a:spcBef>
              <a:spcAft>
                <a:spcPts val="0"/>
              </a:spcAft>
              <a:buClr>
                <a:schemeClr val="dk1"/>
              </a:buClr>
              <a:buSzPts val="1550"/>
              <a:buNone/>
            </a:pPr>
            <a:endParaRPr sz="155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xfrm>
            <a:off x="0" y="46037"/>
            <a:ext cx="6771736"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ΑΝΤΙΚΟΙΝΩΝΙΚΗ ΣΥΜΠΕΡΙΦΟΡΑ</a:t>
            </a:r>
            <a:br>
              <a:rPr lang="pt-PT" dirty="0"/>
            </a:br>
            <a:r>
              <a:rPr lang="pt-PT" dirty="0"/>
              <a:t>ΠΑΡΕΜΒΑΣΗ</a:t>
            </a:r>
            <a:endParaRPr dirty="0"/>
          </a:p>
        </p:txBody>
      </p:sp>
      <p:sp>
        <p:nvSpPr>
          <p:cNvPr id="193" name="Google Shape;193;p18"/>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000"/>
              <a:buNone/>
            </a:pPr>
            <a:r>
              <a:rPr lang="pt-PT" b="0" dirty="0"/>
              <a:t>Ο δάσκαλος στην τάξη πρέπει να διασφαλίσει την αποδοχή για όλους τους μαθητές στην τάξη. Οι ενέργειες των εκπαιδευτικών που μπορούν να προωθήσουν την αποδοχή περιλαμβάνουν:</a:t>
            </a:r>
            <a:endParaRPr b="0" dirty="0"/>
          </a:p>
          <a:p>
            <a:pPr marL="0" lvl="0" indent="0" algn="l" rtl="0">
              <a:lnSpc>
                <a:spcPct val="90000"/>
              </a:lnSpc>
              <a:spcBef>
                <a:spcPts val="1000"/>
              </a:spcBef>
              <a:spcAft>
                <a:spcPts val="0"/>
              </a:spcAft>
              <a:buClr>
                <a:schemeClr val="dk1"/>
              </a:buClr>
              <a:buSzPts val="2000"/>
              <a:buNone/>
            </a:pPr>
            <a:r>
              <a:rPr lang="pt-PT" b="0" dirty="0"/>
              <a:t>• επιλογή μαθησιακού υλικού για να εκπροσωπούν όλες τις ομάδες μαθητών</a:t>
            </a:r>
            <a:endParaRPr dirty="0"/>
          </a:p>
          <a:p>
            <a:pPr marL="0" lvl="0" indent="0" algn="l" rtl="0">
              <a:lnSpc>
                <a:spcPct val="90000"/>
              </a:lnSpc>
              <a:spcBef>
                <a:spcPts val="1000"/>
              </a:spcBef>
              <a:spcAft>
                <a:spcPts val="0"/>
              </a:spcAft>
              <a:buClr>
                <a:schemeClr val="dk1"/>
              </a:buClr>
              <a:buSzPts val="2000"/>
              <a:buNone/>
            </a:pPr>
            <a:r>
              <a:rPr lang="pt-PT" b="0" dirty="0"/>
              <a:t>• διασφάλιση ότι όλοι οι μαθητές μπορούν να συμμετέχουν σε επιπλέον δραστηριότητες</a:t>
            </a:r>
            <a:endParaRPr dirty="0"/>
          </a:p>
          <a:p>
            <a:pPr marL="0" lvl="0" indent="0" algn="l" rtl="0">
              <a:lnSpc>
                <a:spcPct val="90000"/>
              </a:lnSpc>
              <a:spcBef>
                <a:spcPts val="1000"/>
              </a:spcBef>
              <a:spcAft>
                <a:spcPts val="0"/>
              </a:spcAft>
              <a:buClr>
                <a:schemeClr val="dk1"/>
              </a:buClr>
              <a:buSzPts val="2000"/>
              <a:buNone/>
            </a:pPr>
            <a:r>
              <a:rPr lang="pt-PT" b="0" dirty="0"/>
              <a:t>• εκτίμηση, σεβασμός και συζήτηση για διαφορές</a:t>
            </a:r>
            <a:endParaRPr dirty="0"/>
          </a:p>
          <a:p>
            <a:pPr marL="0" lvl="0" indent="0" algn="l" rtl="0">
              <a:lnSpc>
                <a:spcPct val="90000"/>
              </a:lnSpc>
              <a:spcBef>
                <a:spcPts val="1000"/>
              </a:spcBef>
              <a:spcAft>
                <a:spcPts val="0"/>
              </a:spcAft>
              <a:buClr>
                <a:schemeClr val="dk1"/>
              </a:buClr>
              <a:buSzPts val="2000"/>
              <a:buNone/>
            </a:pPr>
            <a:r>
              <a:rPr lang="pt-PT" b="0" dirty="0"/>
              <a:t>• γιορτάζοντας πολιτιστικές και εθνοτικές διαφορές</a:t>
            </a:r>
            <a:endParaRPr dirty="0"/>
          </a:p>
          <a:p>
            <a:pPr marL="0" lvl="0" indent="0" algn="l" rtl="0">
              <a:lnSpc>
                <a:spcPct val="90000"/>
              </a:lnSpc>
              <a:spcBef>
                <a:spcPts val="1000"/>
              </a:spcBef>
              <a:spcAft>
                <a:spcPts val="0"/>
              </a:spcAft>
              <a:buClr>
                <a:schemeClr val="dk1"/>
              </a:buClr>
              <a:buSzPts val="2000"/>
              <a:buNone/>
            </a:pPr>
            <a:r>
              <a:rPr lang="pt-PT" b="0" dirty="0"/>
              <a:t>• </a:t>
            </a:r>
            <a:r>
              <a:rPr lang="el-GR" b="0" dirty="0"/>
              <a:t>δ</a:t>
            </a:r>
            <a:r>
              <a:rPr lang="pt-PT" b="0" dirty="0"/>
              <a:t>ιασφάλιση ότι οι μαθησιακές δραστηριότητες έχουν σχεδιαστεί για μια ποικιλία ικανοτήτων</a:t>
            </a:r>
            <a:endParaRPr dirty="0"/>
          </a:p>
          <a:p>
            <a:pPr marL="0" lvl="0" indent="0" algn="l" rtl="0">
              <a:lnSpc>
                <a:spcPct val="90000"/>
              </a:lnSpc>
              <a:spcBef>
                <a:spcPts val="1000"/>
              </a:spcBef>
              <a:spcAft>
                <a:spcPts val="0"/>
              </a:spcAft>
              <a:buClr>
                <a:schemeClr val="dk1"/>
              </a:buClr>
              <a:buSzPts val="2000"/>
              <a:buNone/>
            </a:pPr>
            <a:r>
              <a:rPr lang="pt-PT" b="0" dirty="0"/>
              <a:t>• εξασφάλιση ότι όλοι οι μαθητές προστατεύονται από την ονομασία ή άλλες μορφές προσβλητικής γλώσσας</a:t>
            </a:r>
            <a:endParaRPr b="0" dirty="0"/>
          </a:p>
          <a:p>
            <a:pPr marL="0" lvl="0" indent="0" algn="l" rtl="0">
              <a:lnSpc>
                <a:spcPct val="90000"/>
              </a:lnSpc>
              <a:spcBef>
                <a:spcPts val="1000"/>
              </a:spcBef>
              <a:spcAft>
                <a:spcPts val="0"/>
              </a:spcAft>
              <a:buClr>
                <a:schemeClr val="dk1"/>
              </a:buClr>
              <a:buSzPts val="2000"/>
              <a:buNone/>
            </a:pPr>
            <a:r>
              <a:rPr lang="pt-PT" b="0" dirty="0"/>
              <a:t>• αποδοχή μοντελοποίησης</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a:spLocks noGrp="1"/>
          </p:cNvSpPr>
          <p:nvPr>
            <p:ph type="title"/>
          </p:nvPr>
        </p:nvSpPr>
        <p:spPr>
          <a:xfrm>
            <a:off x="0" y="46037"/>
            <a:ext cx="68580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ΑΝΤΙΚΟΙΝΩΝΙΚΗ ΣΥΜΠΕΡΙΦΟΡΑ</a:t>
            </a:r>
            <a:br>
              <a:rPr lang="pt-PT" dirty="0"/>
            </a:br>
            <a:r>
              <a:rPr lang="pt-PT" dirty="0"/>
              <a:t>ΠΑΡΕΜΒΑΣΗ</a:t>
            </a:r>
            <a:endParaRPr dirty="0"/>
          </a:p>
        </p:txBody>
      </p:sp>
      <p:sp>
        <p:nvSpPr>
          <p:cNvPr id="199" name="Google Shape;199;p19"/>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2000"/>
              <a:buNone/>
            </a:pPr>
            <a:r>
              <a:rPr lang="pt-PT"/>
              <a:t>Ανάπτυξη κανόνων στην τάξη</a:t>
            </a:r>
            <a:endParaRPr/>
          </a:p>
          <a:p>
            <a:pPr marL="0" lvl="0" indent="0" algn="l" rtl="0">
              <a:spcBef>
                <a:spcPts val="1000"/>
              </a:spcBef>
              <a:spcAft>
                <a:spcPts val="0"/>
              </a:spcAft>
              <a:buClr>
                <a:schemeClr val="dk1"/>
              </a:buClr>
              <a:buSzPts val="2000"/>
              <a:buNone/>
            </a:pPr>
            <a:r>
              <a:rPr lang="pt-PT" b="0"/>
              <a:t>Οι καλά καθορισμένοι κανόνες στην τάξη μπορούν να αποτρέψουν πολλές δυσκολίες συμπεριφοράς. Όταν οι μαθητές συμμετέχουν στην ανάπτυξη των κανόνων, είναι πιο πιθανό να τηρούν τους κανόνες και να καταλάβουν γιατί έχουν τεθεί σε εφαρμογή.</a:t>
            </a:r>
            <a:endParaRPr/>
          </a:p>
          <a:p>
            <a:pPr marL="0" lvl="0" indent="0" algn="l" rtl="0">
              <a:spcBef>
                <a:spcPts val="1000"/>
              </a:spcBef>
              <a:spcAft>
                <a:spcPts val="0"/>
              </a:spcAft>
              <a:buClr>
                <a:schemeClr val="dk1"/>
              </a:buClr>
              <a:buSzPts val="2000"/>
              <a:buNone/>
            </a:pPr>
            <a:endParaRPr/>
          </a:p>
          <a:p>
            <a:pPr marL="0" lvl="0" indent="0" algn="l" rtl="0">
              <a:spcBef>
                <a:spcPts val="1000"/>
              </a:spcBef>
              <a:spcAft>
                <a:spcPts val="0"/>
              </a:spcAft>
              <a:buClr>
                <a:schemeClr val="dk1"/>
              </a:buClr>
              <a:buSzPts val="2000"/>
              <a:buNone/>
            </a:pPr>
            <a:r>
              <a:rPr lang="pt-PT"/>
              <a:t>Κανόνες διδασκαλίας στην τάξη</a:t>
            </a:r>
            <a:endParaRPr b="0"/>
          </a:p>
          <a:p>
            <a:pPr marL="0" lvl="0" indent="0" algn="l" rtl="0">
              <a:spcBef>
                <a:spcPts val="1000"/>
              </a:spcBef>
              <a:spcAft>
                <a:spcPts val="0"/>
              </a:spcAft>
              <a:buClr>
                <a:schemeClr val="dk1"/>
              </a:buClr>
              <a:buSzPts val="2000"/>
              <a:buNone/>
            </a:pPr>
            <a:r>
              <a:rPr lang="pt-PT" b="0"/>
              <a:t>Η δημιουργία των κανόνων είναι μόνο η αρχή. Μόλις συμφωνηθούν, οι κανόνες θα πρέπει να διδάσκονται στους μαθητές και να δημοσιεύονται στην τάξη τόσο σε έντυπη όσο και σε οπτική μορφή. Οι κανόνες πρέπει να εξηγούνται χρησιμοποιώντας σαφή, περιεκτική γλώσσα.</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0"/>
          <p:cNvSpPr txBox="1">
            <a:spLocks noGrp="1"/>
          </p:cNvSpPr>
          <p:nvPr>
            <p:ph type="title"/>
          </p:nvPr>
        </p:nvSpPr>
        <p:spPr>
          <a:xfrm>
            <a:off x="0" y="46037"/>
            <a:ext cx="6702725"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ΑΝΤΙΚΟΙΝΩΝΙΚΗ ΣΥΜΠΕΡΙΦΟΡΑ</a:t>
            </a:r>
            <a:br>
              <a:rPr lang="pt-PT" dirty="0"/>
            </a:br>
            <a:r>
              <a:rPr lang="pt-PT" dirty="0"/>
              <a:t>ΠΑΡΕΜΒΑΣΗ</a:t>
            </a:r>
            <a:endParaRPr dirty="0"/>
          </a:p>
        </p:txBody>
      </p:sp>
      <p:sp>
        <p:nvSpPr>
          <p:cNvPr id="205" name="Google Shape;205;p20"/>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pt-PT" dirty="0"/>
              <a:t>Θετική πειθαρχία στην τάξη</a:t>
            </a:r>
            <a:endParaRPr dirty="0"/>
          </a:p>
          <a:p>
            <a:pPr marL="0" lvl="0" indent="0" algn="l" rtl="0">
              <a:spcBef>
                <a:spcPts val="1000"/>
              </a:spcBef>
              <a:spcAft>
                <a:spcPts val="0"/>
              </a:spcAft>
              <a:buClr>
                <a:schemeClr val="dk1"/>
              </a:buClr>
              <a:buSzPts val="2000"/>
              <a:buNone/>
            </a:pPr>
            <a:r>
              <a:rPr lang="pt-PT" b="0" dirty="0"/>
              <a:t>Οι εκπαιδευτικοί πρέπει να δημιουργήσουν ένα περιβάλλον στην τάξη όπου οι θετικές αλληλεπιδράσεις είναι ο κανόνας και οι τιμωρητικές συνέπειες ελαχιστοποιούνται. </a:t>
            </a:r>
            <a:r>
              <a:rPr lang="el-GR" b="0" dirty="0"/>
              <a:t>Έρευνες </a:t>
            </a:r>
            <a:r>
              <a:rPr lang="pt-PT" b="0" dirty="0"/>
              <a:t>δείχν</a:t>
            </a:r>
            <a:r>
              <a:rPr lang="el-GR" b="0" dirty="0" err="1"/>
              <a:t>ουν</a:t>
            </a:r>
            <a:r>
              <a:rPr lang="pt-PT" b="0" dirty="0"/>
              <a:t> ότι τα καταναγκαστικά ή τιμωρητικά περιβάλλοντα προωθούν </a:t>
            </a:r>
            <a:r>
              <a:rPr lang="el-GR" b="0" dirty="0"/>
              <a:t> στην </a:t>
            </a:r>
            <a:r>
              <a:rPr lang="pt-PT" b="0" dirty="0"/>
              <a:t>πραγματικ</a:t>
            </a:r>
            <a:r>
              <a:rPr lang="el-GR" b="0" dirty="0" err="1"/>
              <a:t>ότητα</a:t>
            </a:r>
            <a:r>
              <a:rPr lang="pt-PT" b="0" dirty="0"/>
              <a:t> την αντικοινωνική συμπεριφορά.</a:t>
            </a:r>
            <a:endParaRPr dirty="0"/>
          </a:p>
          <a:p>
            <a:pPr marL="0" lvl="0" indent="0" algn="l" rtl="0">
              <a:spcBef>
                <a:spcPts val="1000"/>
              </a:spcBef>
              <a:spcAft>
                <a:spcPts val="0"/>
              </a:spcAft>
              <a:buClr>
                <a:schemeClr val="dk1"/>
              </a:buClr>
              <a:buSzPts val="2000"/>
              <a:buNone/>
            </a:pPr>
            <a:endParaRPr b="0" dirty="0"/>
          </a:p>
          <a:p>
            <a:pPr marL="0" lvl="0" indent="0" algn="l" rtl="0">
              <a:spcBef>
                <a:spcPts val="1000"/>
              </a:spcBef>
              <a:spcAft>
                <a:spcPts val="0"/>
              </a:spcAft>
              <a:buClr>
                <a:schemeClr val="dk1"/>
              </a:buClr>
              <a:buSzPts val="2000"/>
              <a:buNone/>
            </a:pPr>
            <a:endParaRPr dirty="0"/>
          </a:p>
        </p:txBody>
      </p:sp>
      <p:pic>
        <p:nvPicPr>
          <p:cNvPr id="206" name="Google Shape;206;p20"/>
          <p:cNvPicPr preferRelativeResize="0"/>
          <p:nvPr/>
        </p:nvPicPr>
        <p:blipFill rotWithShape="1">
          <a:blip r:embed="rId3">
            <a:alphaModFix/>
          </a:blip>
          <a:srcRect/>
          <a:stretch/>
        </p:blipFill>
        <p:spPr>
          <a:xfrm>
            <a:off x="2411760" y="3761117"/>
            <a:ext cx="3885523" cy="283085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1"/>
          <p:cNvSpPr txBox="1">
            <a:spLocks noGrp="1"/>
          </p:cNvSpPr>
          <p:nvPr>
            <p:ph type="title"/>
          </p:nvPr>
        </p:nvSpPr>
        <p:spPr>
          <a:xfrm>
            <a:off x="0" y="46037"/>
            <a:ext cx="6840747"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ΑΝΤΙΚΟΙΝΩΝΙΚΗ ΣΥΜΠΕΡΙΦΟΡΑ</a:t>
            </a:r>
            <a:br>
              <a:rPr lang="pt-PT" dirty="0"/>
            </a:br>
            <a:r>
              <a:rPr lang="pt-PT" dirty="0"/>
              <a:t>ΠΑΡΕΜΒΑΣΗ</a:t>
            </a:r>
            <a:endParaRPr dirty="0"/>
          </a:p>
        </p:txBody>
      </p:sp>
      <p:sp>
        <p:nvSpPr>
          <p:cNvPr id="212" name="Google Shape;212;p2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700"/>
              <a:buNone/>
            </a:pPr>
            <a:r>
              <a:rPr lang="pt-PT" sz="1700"/>
              <a:t>Ρουτίνες διδασκαλίας στην τάξη</a:t>
            </a:r>
            <a:endParaRPr sz="1700"/>
          </a:p>
          <a:p>
            <a:pPr marL="0" lvl="0" indent="0" algn="l" rtl="0">
              <a:lnSpc>
                <a:spcPct val="90000"/>
              </a:lnSpc>
              <a:spcBef>
                <a:spcPts val="940"/>
              </a:spcBef>
              <a:spcAft>
                <a:spcPts val="0"/>
              </a:spcAft>
              <a:buClr>
                <a:schemeClr val="dk1"/>
              </a:buClr>
              <a:buSzPts val="1700"/>
              <a:buNone/>
            </a:pPr>
            <a:r>
              <a:rPr lang="pt-PT" sz="1700" b="0"/>
              <a:t>Συνιστώνται τάξεις με δομημένες ρουτίνες και σαφείς διαδικασίες για μαθητές με αντικοινωνική συμπεριφορά. Οι εκπαιδευτικοί πρέπει να καθορίσουν ρουτίνες για τους μαθητές και να καθορίσουν τις προσδοκίες σχετικά με τις διαδικασίες στην τάξη (π.χ., να φτάσουν στη δουλειά, αφίξεις, αναχωρήσεις, ολοκλήρωση των εργασιών, να διατηρούν απασχολημένους μετά την ολοκλήρωση της εργασίας και να μεταβαίνουν από τη μία εργασία ή το θέμα στην επόμενη)</a:t>
            </a:r>
            <a:endParaRPr/>
          </a:p>
          <a:p>
            <a:pPr marL="0" lvl="0" indent="0" algn="l" rtl="0">
              <a:lnSpc>
                <a:spcPct val="90000"/>
              </a:lnSpc>
              <a:spcBef>
                <a:spcPts val="940"/>
              </a:spcBef>
              <a:spcAft>
                <a:spcPts val="0"/>
              </a:spcAft>
              <a:buClr>
                <a:schemeClr val="dk1"/>
              </a:buClr>
              <a:buSzPts val="1700"/>
              <a:buNone/>
            </a:pPr>
            <a:endParaRPr sz="1700"/>
          </a:p>
          <a:p>
            <a:pPr marL="0" lvl="0" indent="0" algn="l" rtl="0">
              <a:lnSpc>
                <a:spcPct val="90000"/>
              </a:lnSpc>
              <a:spcBef>
                <a:spcPts val="940"/>
              </a:spcBef>
              <a:spcAft>
                <a:spcPts val="0"/>
              </a:spcAft>
              <a:buClr>
                <a:schemeClr val="dk1"/>
              </a:buClr>
              <a:buSzPts val="1700"/>
              <a:buNone/>
            </a:pPr>
            <a:r>
              <a:rPr lang="pt-PT" sz="1700"/>
              <a:t>Συναντήσεις στην τάξη</a:t>
            </a:r>
            <a:endParaRPr/>
          </a:p>
          <a:p>
            <a:pPr marL="0" lvl="0" indent="0" algn="l" rtl="0">
              <a:lnSpc>
                <a:spcPct val="90000"/>
              </a:lnSpc>
              <a:spcBef>
                <a:spcPts val="940"/>
              </a:spcBef>
              <a:spcAft>
                <a:spcPts val="0"/>
              </a:spcAft>
              <a:buClr>
                <a:schemeClr val="dk1"/>
              </a:buClr>
              <a:buSzPts val="1700"/>
              <a:buNone/>
            </a:pPr>
            <a:r>
              <a:rPr lang="pt-PT" sz="1700" b="0"/>
              <a:t>Οι συναντήσεις στην τάξη είναι ένας χρήσιμος τρόπος για την προώθηση μιας θετικής ατμόσφαιρας στην τάξη. Ενθαρρύνουν την αποτελεσματική επικοινωνία μεταξύ του δασκάλου και των μαθητών και παρέχουν μια καλή ευκαιρία στον δάσκαλο να υπενθυμίζει στους μαθητές τις ατομικές διαφορές και να εμπλέκουν ειδικούς μαθητές σε όλες τις δραστηριότητες της τάξης. Οι συνεδριάσεις πρέπει να πραγματοποιούνται σε τακτική βάση. Ο δάσκαλος και οι μαθητές θα πρέπει να συνεργαστούν για να θεσπίσουν βασικούς κανόνες για τις συναντήσεις.</a:t>
            </a:r>
            <a:endParaRPr sz="17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0" y="46037"/>
            <a:ext cx="6806242"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ΑΝΤΙΚΟΙΝΩΝΙΚΗ ΣΥΜΠΕΡΙΦΟΡΑ</a:t>
            </a:r>
            <a:br>
              <a:rPr lang="pt-PT" dirty="0"/>
            </a:br>
            <a:r>
              <a:rPr lang="pt-PT" dirty="0"/>
              <a:t>ΠΑΡΕΜΒΑΣΗ</a:t>
            </a:r>
            <a:endParaRPr dirty="0"/>
          </a:p>
        </p:txBody>
      </p:sp>
      <p:sp>
        <p:nvSpPr>
          <p:cNvPr id="218" name="Google Shape;218;p2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pt-PT" dirty="0"/>
              <a:t>Επικοινωνία </a:t>
            </a:r>
            <a:r>
              <a:rPr lang="el-GR" dirty="0"/>
              <a:t>ανάμεσα σε</a:t>
            </a:r>
            <a:r>
              <a:rPr lang="pt-PT" dirty="0"/>
              <a:t> σπίτι-σχολείο</a:t>
            </a:r>
            <a:endParaRPr dirty="0"/>
          </a:p>
          <a:p>
            <a:pPr marL="0" lvl="0" indent="0" algn="l" rtl="0">
              <a:spcBef>
                <a:spcPts val="1000"/>
              </a:spcBef>
              <a:spcAft>
                <a:spcPts val="0"/>
              </a:spcAft>
              <a:buClr>
                <a:schemeClr val="dk1"/>
              </a:buClr>
              <a:buSzPts val="2000"/>
              <a:buNone/>
            </a:pPr>
            <a:r>
              <a:rPr lang="pt-PT" b="0" dirty="0"/>
              <a:t>Η διατήρηση στενής επαφής μεταξύ του σχολείου και του σπιτιού μπορεί να αποτρέψει παρεξηγήσεις. Ένας από τους τρόπους είναι να χρησιμοποιήσετε ένα «βιβλίο επικοινωνίας» για να ελέγξετε τα γεγονότα της ημέρας και να μοιραστείτε πληροφορίες. Το βιβλίο πρέπει να σχεδιαστεί προσεκτικά ώστε να διασφαλίζει ότι είναι εύκολο στη χρήση και την κατανόηση.</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a:spLocks noGrp="1"/>
          </p:cNvSpPr>
          <p:nvPr>
            <p:ph type="title"/>
          </p:nvPr>
        </p:nvSpPr>
        <p:spPr>
          <a:xfrm>
            <a:off x="0" y="46037"/>
            <a:ext cx="6788989"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ΑΝΤΙΚΟΙΝΩΝΙΚΗ ΣΥΜΠΕΡΙΦΟΡΑ</a:t>
            </a:r>
            <a:br>
              <a:rPr lang="pt-PT" dirty="0"/>
            </a:br>
            <a:r>
              <a:rPr lang="pt-PT" dirty="0"/>
              <a:t>ΠΑΡΕΜΒΑΣΗ</a:t>
            </a:r>
            <a:endParaRPr dirty="0"/>
          </a:p>
        </p:txBody>
      </p:sp>
      <p:sp>
        <p:nvSpPr>
          <p:cNvPr id="224" name="Google Shape;224;p23"/>
          <p:cNvSpPr txBox="1">
            <a:spLocks noGrp="1"/>
          </p:cNvSpPr>
          <p:nvPr>
            <p:ph type="body" idx="1"/>
          </p:nvPr>
        </p:nvSpPr>
        <p:spPr>
          <a:xfrm>
            <a:off x="457200" y="1752600"/>
            <a:ext cx="8220974" cy="4373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pt-PT" dirty="0"/>
              <a:t>Διδασκαλία κοινωνικών δεξιοτήτων</a:t>
            </a:r>
            <a:endParaRPr dirty="0"/>
          </a:p>
          <a:p>
            <a:pPr marL="0" lvl="0" indent="0" algn="l" rtl="0">
              <a:spcBef>
                <a:spcPts val="1000"/>
              </a:spcBef>
              <a:spcAft>
                <a:spcPts val="0"/>
              </a:spcAft>
              <a:buClr>
                <a:schemeClr val="dk1"/>
              </a:buClr>
              <a:buSzPts val="2000"/>
              <a:buNone/>
            </a:pPr>
            <a:r>
              <a:rPr lang="pt-PT" b="0" dirty="0"/>
              <a:t>Ο στόχος της διδασκαλίας κοινωνικών δεξιοτήτων είναι να διδάξει κοινωνικά αποδεκτές συμπεριφορές που θα βοηθήσουν τους μαθητές να γίνουν αποδεκτοί από τους συνομηλίκους και τους δασκάλους στην τάξη τους και να παρέχουν δεξιότητες δια βίου.</a:t>
            </a:r>
            <a:endParaRPr dirty="0"/>
          </a:p>
          <a:p>
            <a:pPr marL="0" lvl="0" indent="0" algn="l" rtl="0">
              <a:spcBef>
                <a:spcPts val="1000"/>
              </a:spcBef>
              <a:spcAft>
                <a:spcPts val="0"/>
              </a:spcAft>
              <a:buClr>
                <a:schemeClr val="dk1"/>
              </a:buClr>
              <a:buSzPts val="2000"/>
              <a:buNone/>
            </a:pPr>
            <a:endParaRPr dirty="0"/>
          </a:p>
        </p:txBody>
      </p:sp>
      <p:pic>
        <p:nvPicPr>
          <p:cNvPr id="225" name="Google Shape;225;p23"/>
          <p:cNvPicPr preferRelativeResize="0"/>
          <p:nvPr/>
        </p:nvPicPr>
        <p:blipFill rotWithShape="1">
          <a:blip r:embed="rId3">
            <a:alphaModFix/>
          </a:blip>
          <a:srcRect/>
          <a:stretch/>
        </p:blipFill>
        <p:spPr>
          <a:xfrm>
            <a:off x="2823637" y="3429000"/>
            <a:ext cx="3496726" cy="317884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0" y="46037"/>
            <a:ext cx="6840747"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a:t>ΑΝΤΙΚΟΙΝΩΝΙΚΗ ΣΥΜΠΕΡΙΦΟΡΑ</a:t>
            </a:r>
            <a:br>
              <a:rPr lang="pt-PT"/>
            </a:br>
            <a:r>
              <a:rPr lang="pt-PT"/>
              <a:t>ΠΑΡΕΜΒΑΣΗ</a:t>
            </a:r>
            <a:endParaRPr/>
          </a:p>
        </p:txBody>
      </p:sp>
      <p:sp>
        <p:nvSpPr>
          <p:cNvPr id="231" name="Google Shape;231;p2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pt-PT"/>
              <a:t>Διδασκαλία Κοινωνικών Ιστοριών</a:t>
            </a:r>
            <a:endParaRPr/>
          </a:p>
          <a:p>
            <a:pPr marL="0" lvl="0" indent="0" algn="l" rtl="0">
              <a:spcBef>
                <a:spcPts val="1000"/>
              </a:spcBef>
              <a:spcAft>
                <a:spcPts val="0"/>
              </a:spcAft>
              <a:buClr>
                <a:schemeClr val="dk1"/>
              </a:buClr>
              <a:buSzPts val="2000"/>
              <a:buNone/>
            </a:pPr>
            <a:r>
              <a:rPr lang="pt-PT" b="0"/>
              <a:t>Οι κοινωνικές ιστορίες χρησιμοποιούνται για να βοηθήσουν τους μαθητές με αναπηρίες να αναπτύξουν κοινωνικές δεξιότητες. Οι κοινωνικές ιστορίες μπορούν να χρησιμοποιηθούν για να διδάξουν νέες κοινωνικές δεξιότητες, ρουτίνες, συμπεριφορές και μεταβάσεις. Οι κοινωνικές ιστορίες παρουσιάζουν κατάλληλες κοινωνικές συμπεριφορές με τη μορφή μιας ιστορίας. Οι ιστορίες έχουν σχεδιαστεί για να περιλαμβάνουν τις απαντήσεις σε ερωτήσεις σχετικά με την κατάλληλη δράση σε κοινωνικές καταστάσεις (συνήθως ποιος, τι, πότε, πού και γιατί). Μερικές κοινωνικές ιστορίες περιλαμβάνουν γραφικά για να βοηθήσουν τους μαθητές να κατανοήσουν τις κοινωνικές καταστάσεις.</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a:spLocks noGrp="1"/>
          </p:cNvSpPr>
          <p:nvPr>
            <p:ph type="title"/>
          </p:nvPr>
        </p:nvSpPr>
        <p:spPr>
          <a:xfrm>
            <a:off x="0" y="46037"/>
            <a:ext cx="6944264"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dirty="0"/>
              <a:t>ΑΝΤΙΚΟΙΝΩΝΙΚΗ ΣΥΜΠΕΡΙΦΟΡΑ</a:t>
            </a:r>
            <a:br>
              <a:rPr lang="pt-PT" dirty="0"/>
            </a:br>
            <a:r>
              <a:rPr lang="pt-PT" dirty="0"/>
              <a:t>ΠΑΡΕΜΒΑΣΗ</a:t>
            </a:r>
            <a:endParaRPr dirty="0"/>
          </a:p>
        </p:txBody>
      </p:sp>
      <p:sp>
        <p:nvSpPr>
          <p:cNvPr id="237" name="Google Shape;237;p25"/>
          <p:cNvSpPr txBox="1">
            <a:spLocks noGrp="1"/>
          </p:cNvSpPr>
          <p:nvPr>
            <p:ph type="body" idx="1"/>
          </p:nvPr>
        </p:nvSpPr>
        <p:spPr>
          <a:xfrm>
            <a:off x="457200" y="1752600"/>
            <a:ext cx="5482952" cy="43735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1100"/>
              <a:buNone/>
            </a:pPr>
            <a:r>
              <a:rPr lang="pt-PT" sz="1100"/>
              <a:t>Επίλυση περιστατικών συμπεριφοράς</a:t>
            </a:r>
            <a:endParaRPr sz="1100"/>
          </a:p>
          <a:p>
            <a:pPr marL="0" lvl="0" indent="0" algn="l" rtl="0">
              <a:lnSpc>
                <a:spcPct val="80000"/>
              </a:lnSpc>
              <a:spcBef>
                <a:spcPts val="820"/>
              </a:spcBef>
              <a:spcAft>
                <a:spcPts val="0"/>
              </a:spcAft>
              <a:buClr>
                <a:schemeClr val="dk1"/>
              </a:buClr>
              <a:buSzPts val="1100"/>
              <a:buNone/>
            </a:pPr>
            <a:r>
              <a:rPr lang="pt-PT" sz="1100" b="0"/>
              <a:t>Οι καθηγητές και οι διαχειριστές καλούνται συχνά να επιλύσουν περιστατικά συμπεριφοράς που αφορούν μαθητές με αντικοινωνικές συμπεριφορές. Οι ακόλουθες προτάσεις μπορεί να είναι χρήσιμες για τη μείωση της κλιμάκωσης των περιστατικών συμπεριφοράς.</a:t>
            </a:r>
            <a:endParaRPr/>
          </a:p>
          <a:p>
            <a:pPr marL="0" lvl="0" indent="0" algn="l" rtl="0">
              <a:lnSpc>
                <a:spcPct val="80000"/>
              </a:lnSpc>
              <a:spcBef>
                <a:spcPts val="820"/>
              </a:spcBef>
              <a:spcAft>
                <a:spcPts val="0"/>
              </a:spcAft>
              <a:buClr>
                <a:schemeClr val="dk1"/>
              </a:buClr>
              <a:buSzPts val="1100"/>
              <a:buNone/>
            </a:pPr>
            <a:r>
              <a:rPr lang="pt-PT" sz="1100"/>
              <a:t>Ελέγξτε το συμβάν το συντομότερο δυνατό. </a:t>
            </a:r>
            <a:r>
              <a:rPr lang="pt-PT" sz="1100" b="0"/>
              <a:t>Προσπαθήστε να αντιμετωπίσετε το συμβάν το συντομότερο δυνατό μόλις ο μαθητής ηρεμήσει.</a:t>
            </a:r>
            <a:endParaRPr/>
          </a:p>
          <a:p>
            <a:pPr marL="0" lvl="0" indent="0" algn="l" rtl="0">
              <a:lnSpc>
                <a:spcPct val="80000"/>
              </a:lnSpc>
              <a:spcBef>
                <a:spcPts val="820"/>
              </a:spcBef>
              <a:spcAft>
                <a:spcPts val="0"/>
              </a:spcAft>
              <a:buClr>
                <a:schemeClr val="dk1"/>
              </a:buClr>
              <a:buSzPts val="1100"/>
              <a:buNone/>
            </a:pPr>
            <a:r>
              <a:rPr lang="pt-PT" sz="1100"/>
              <a:t>Ακούστε ενεργά. </a:t>
            </a:r>
            <a:r>
              <a:rPr lang="pt-PT" sz="1100" b="0"/>
              <a:t>Αφιερώστε χρόνο για τον μαθητή να σας πει την ιστορία του. Παραφράστε και χρησιμοποιήστε την επαφή με τα μάτια για να δείξετε ότι ακούτε. Σημειώστε ότι αυτοί οι μαθητές ενδέχεται να κλείσουν όταν έρχονται αντιμέτωποι με έναν αριθμό αρχής. Μερικές φορές, μια βόλτα στο σχολείο με τον μαθητή μπορεί να τον βοηθήσει να χαλαρώσει και να αρχίσει να μιλά. Ο δάσκαλος ή ο διαχειριστής μπορεί να ενθαρρύνει τον μαθητή να σχεδιάσει την ιστορία του.</a:t>
            </a:r>
            <a:endParaRPr/>
          </a:p>
          <a:p>
            <a:pPr marL="0" lvl="0" indent="0" algn="l" rtl="0">
              <a:lnSpc>
                <a:spcPct val="80000"/>
              </a:lnSpc>
              <a:spcBef>
                <a:spcPts val="820"/>
              </a:spcBef>
              <a:spcAft>
                <a:spcPts val="0"/>
              </a:spcAft>
              <a:buClr>
                <a:schemeClr val="dk1"/>
              </a:buClr>
              <a:buSzPts val="1100"/>
              <a:buNone/>
            </a:pPr>
            <a:r>
              <a:rPr lang="pt-PT" sz="1100"/>
              <a:t>Χρησιμοποιήστε μη απειλητικές ερωτήσεις. </a:t>
            </a:r>
            <a:r>
              <a:rPr lang="pt-PT" sz="1100" b="0"/>
              <a:t>Κάντε ερωτήσεις που εστιάζουν στο «πώς» και στο «τι» αντί για «γιατί». Αυτοί οι μαθητές μπορεί να έχουν ενεργήσει παρορμητικά. Οι ανοιχτές ερωτήσεις μπορεί να είναι πιο χρήσιμες. Οι ερωτήσεις πρέπει να υποβάλλονται σε ήρεμο, ήσυχο τόνο χρησιμοποιώντας αργές, σύντομες, συνοπτικές φράσεις. Μια απλή διαδικασία επίλυσης προβλημάτων με χρήση γραφικών ή εικόνων μπορεί να είναι χρήσιμη.</a:t>
            </a:r>
            <a:endParaRPr sz="1100" b="0"/>
          </a:p>
          <a:p>
            <a:pPr marL="0" lvl="0" indent="0" algn="l" rtl="0">
              <a:lnSpc>
                <a:spcPct val="80000"/>
              </a:lnSpc>
              <a:spcBef>
                <a:spcPts val="820"/>
              </a:spcBef>
              <a:spcAft>
                <a:spcPts val="0"/>
              </a:spcAft>
              <a:buClr>
                <a:schemeClr val="dk1"/>
              </a:buClr>
              <a:buSzPts val="1100"/>
              <a:buNone/>
            </a:pPr>
            <a:r>
              <a:rPr lang="pt-PT" sz="1100"/>
              <a:t>Προσπαθήστε να μην κατηγορήσετε. </a:t>
            </a:r>
            <a:r>
              <a:rPr lang="pt-PT" sz="1100" b="0"/>
              <a:t>Επικεντρωθείτε στη διδασκαλία της σωστής συμπεριφοράς ή μιας συμπεριφοράς αντικατάστασης. Για παράδειγμα, ρωτήστε "Πώς μπορούμε να αποφύγουμε αυτό το πρόβλημα την επόμενη φορά;" ή "Ποια συμπεριφορά θα μπορούσε να λειτουργήσει καλύτερα από το χτύπημα;" Εξετάστε το ενδεχόμενο χρήσης ρόλων, μοντελοποίησης και πρόβας για να διδάξετε μια νέα συμπεριφορά. Παρουσιάστε νέες ιδέες με συγκεκριμένο τρόπο, μία κάθε φορά. Θυμηθείτε ότι οι ιδέες μπορεί να χρειαστεί να ενισχυθούν και να ξαναδιδασκωθούν πολλές φορές.</a:t>
            </a:r>
            <a:endParaRPr/>
          </a:p>
          <a:p>
            <a:pPr marL="0" lvl="0" indent="0" algn="l" rtl="0">
              <a:lnSpc>
                <a:spcPct val="80000"/>
              </a:lnSpc>
              <a:spcBef>
                <a:spcPts val="820"/>
              </a:spcBef>
              <a:spcAft>
                <a:spcPts val="0"/>
              </a:spcAft>
              <a:buClr>
                <a:schemeClr val="dk1"/>
              </a:buClr>
              <a:buSzPts val="1100"/>
              <a:buNone/>
            </a:pPr>
            <a:r>
              <a:rPr lang="pt-PT" sz="1100"/>
              <a:t>Δείξτε προσωπικό ενδιαφέρον για τον μαθητή. </a:t>
            </a:r>
            <a:r>
              <a:rPr lang="pt-PT" sz="1100" b="0"/>
              <a:t>Τερματίστε την αναθεώρηση του συμβάντος με ένα θετικό σχόλιο ή μια προσωπική ερώτηση. Συνέχεια με τον μαθητή και άλλους δασκάλους στην τάξη, προκειμένου να ενισχυθεί η νέα δεξιότητα που είναι επιθυμητή.</a:t>
            </a:r>
            <a:endParaRPr sz="1100" b="0"/>
          </a:p>
        </p:txBody>
      </p:sp>
      <p:pic>
        <p:nvPicPr>
          <p:cNvPr id="238" name="Google Shape;238;p25"/>
          <p:cNvPicPr preferRelativeResize="0"/>
          <p:nvPr/>
        </p:nvPicPr>
        <p:blipFill rotWithShape="1">
          <a:blip r:embed="rId3">
            <a:alphaModFix/>
          </a:blip>
          <a:srcRect/>
          <a:stretch/>
        </p:blipFill>
        <p:spPr>
          <a:xfrm>
            <a:off x="6372200" y="2348880"/>
            <a:ext cx="1947280" cy="295232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dirty="0"/>
              <a:t>ΠΑΡΑΔΕΙΓΜΑΤΑ ΥΛΙΚ</a:t>
            </a:r>
            <a:r>
              <a:rPr lang="el-GR" dirty="0"/>
              <a:t>ΟΥ</a:t>
            </a:r>
            <a:r>
              <a:rPr lang="pt-PT" dirty="0"/>
              <a:t> ΥΠΟΣΤΗΡΙΞΗΣ</a:t>
            </a:r>
            <a:endParaRPr dirty="0"/>
          </a:p>
        </p:txBody>
      </p:sp>
      <p:pic>
        <p:nvPicPr>
          <p:cNvPr id="244" name="Google Shape;244;p26"/>
          <p:cNvPicPr preferRelativeResize="0">
            <a:picLocks noGrp="1"/>
          </p:cNvPicPr>
          <p:nvPr>
            <p:ph type="body" idx="1"/>
          </p:nvPr>
        </p:nvPicPr>
        <p:blipFill rotWithShape="1">
          <a:blip r:embed="rId3">
            <a:alphaModFix/>
          </a:blip>
          <a:srcRect/>
          <a:stretch/>
        </p:blipFill>
        <p:spPr>
          <a:xfrm>
            <a:off x="457200" y="1548076"/>
            <a:ext cx="3826768" cy="5102359"/>
          </a:xfrm>
          <a:prstGeom prst="rect">
            <a:avLst/>
          </a:prstGeom>
          <a:noFill/>
          <a:ln>
            <a:noFill/>
          </a:ln>
        </p:spPr>
      </p:pic>
      <p:pic>
        <p:nvPicPr>
          <p:cNvPr id="245" name="Google Shape;245;p26"/>
          <p:cNvPicPr preferRelativeResize="0"/>
          <p:nvPr/>
        </p:nvPicPr>
        <p:blipFill rotWithShape="1">
          <a:blip r:embed="rId4">
            <a:alphaModFix/>
          </a:blip>
          <a:srcRect/>
          <a:stretch/>
        </p:blipFill>
        <p:spPr>
          <a:xfrm>
            <a:off x="4860032" y="1548076"/>
            <a:ext cx="3716464" cy="50276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295856" y="152718"/>
            <a:ext cx="6340415" cy="1371600"/>
          </a:xfrm>
          <a:prstGeom prst="rect">
            <a:avLst/>
          </a:prstGeom>
          <a:noFill/>
          <a:ln>
            <a:noFill/>
          </a:ln>
        </p:spPr>
        <p:txBody>
          <a:bodyPr spcFirstLastPara="1" wrap="square" lIns="91425" tIns="45700" rIns="91425" bIns="45700" anchor="b" anchorCtr="0">
            <a:noAutofit/>
          </a:bodyPr>
          <a:lstStyle/>
          <a:p>
            <a:pPr lvl="0">
              <a:buSzPts val="2400"/>
            </a:pPr>
            <a:r>
              <a:rPr lang="pt-PT" sz="2400" dirty="0"/>
              <a:t>ΣΤΡΑΤΗΓΙΚΕΣ ΓΙΑ ΤΗΝ ΠΡΟΩΘΗΣΗ ΤΩΝ ΣΧΕΣΕΩΝ</a:t>
            </a:r>
            <a:r>
              <a:rPr lang="el-GR" sz="2400" dirty="0"/>
              <a:t> ΜΕΤΑΞΥ ΣΥΝΟΜΗΛΙΚΩΝ</a:t>
            </a:r>
            <a:br>
              <a:rPr lang="pt-PT" sz="2400" dirty="0"/>
            </a:br>
            <a:r>
              <a:rPr lang="pt-PT" sz="2400" dirty="0"/>
              <a:t>ΠΑΡΑΔΕΙΓΜΑΤΑ ΜΙΚΡΟ-ΑΛΛΑΓΩΝ Σ</a:t>
            </a:r>
            <a:r>
              <a:rPr lang="el-GR" sz="2400" dirty="0"/>
              <a:t>Ε</a:t>
            </a:r>
            <a:r>
              <a:rPr lang="pt-PT" sz="2400" dirty="0"/>
              <a:t> </a:t>
            </a:r>
            <a:r>
              <a:rPr lang="el-GR" sz="2400" dirty="0"/>
              <a:t>ΡΟΥΤΙΝΕΣ</a:t>
            </a:r>
            <a:r>
              <a:rPr lang="pt-PT" sz="2400" dirty="0"/>
              <a:t> ΚΑΙ ΠΡΑΚΤΙΚΕΣ</a:t>
            </a:r>
            <a:endParaRPr sz="2400" dirty="0"/>
          </a:p>
        </p:txBody>
      </p:sp>
      <p:sp>
        <p:nvSpPr>
          <p:cNvPr id="142" name="Google Shape;142;p7"/>
          <p:cNvSpPr txBox="1">
            <a:spLocks noGrp="1"/>
          </p:cNvSpPr>
          <p:nvPr>
            <p:ph type="body" idx="1"/>
          </p:nvPr>
        </p:nvSpPr>
        <p:spPr>
          <a:xfrm>
            <a:off x="4572000" y="1524318"/>
            <a:ext cx="4258816" cy="533368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80000"/>
              </a:lnSpc>
              <a:spcBef>
                <a:spcPts val="0"/>
              </a:spcBef>
              <a:spcAft>
                <a:spcPts val="0"/>
              </a:spcAft>
              <a:buClr>
                <a:schemeClr val="dk1"/>
              </a:buClr>
              <a:buSzPts val="1100"/>
              <a:buNone/>
            </a:pPr>
            <a:r>
              <a:rPr lang="el-GR" sz="1400" dirty="0"/>
              <a:t>ΔΙΑΜΑΧΗ ΜΕΤΑΞΥ ΣΥΝΟΜΗΛΙΚΩΝ</a:t>
            </a:r>
            <a:endParaRPr dirty="0"/>
          </a:p>
          <a:p>
            <a:pPr marL="0" lvl="0" indent="0" algn="l" rtl="0">
              <a:lnSpc>
                <a:spcPct val="80000"/>
              </a:lnSpc>
              <a:spcBef>
                <a:spcPts val="360"/>
              </a:spcBef>
              <a:spcAft>
                <a:spcPts val="0"/>
              </a:spcAft>
              <a:buClr>
                <a:schemeClr val="dk1"/>
              </a:buClr>
              <a:buSzPts val="1100"/>
              <a:buNone/>
            </a:pPr>
            <a:r>
              <a:rPr lang="pt-PT" sz="1400" dirty="0"/>
              <a:t>• Λύστε συχνά και προβλέψιμα επιχειρήματα εκ των προτέρων με συναντήσεις στην τάξη</a:t>
            </a:r>
            <a:endParaRPr dirty="0"/>
          </a:p>
          <a:p>
            <a:pPr marL="0" lvl="0" indent="0" algn="l" rtl="0">
              <a:lnSpc>
                <a:spcPct val="80000"/>
              </a:lnSpc>
              <a:spcBef>
                <a:spcPts val="360"/>
              </a:spcBef>
              <a:spcAft>
                <a:spcPts val="0"/>
              </a:spcAft>
              <a:buClr>
                <a:schemeClr val="dk1"/>
              </a:buClr>
              <a:buSzPts val="1100"/>
              <a:buNone/>
            </a:pPr>
            <a:r>
              <a:rPr lang="pt-PT" sz="1400" dirty="0"/>
              <a:t>• Ζητήστε από μαθητές που υποστηρίζουν να συμπληρώσουν ένα «φύλλο εργασίας σύγκρουσης» μαζί για να συζητήσουν τι συνέβη και πώς να το διορθώσουν</a:t>
            </a:r>
            <a:endParaRPr dirty="0"/>
          </a:p>
          <a:p>
            <a:pPr marL="0" lvl="0" indent="0" algn="l" rtl="0">
              <a:lnSpc>
                <a:spcPct val="80000"/>
              </a:lnSpc>
              <a:spcBef>
                <a:spcPts val="360"/>
              </a:spcBef>
              <a:spcAft>
                <a:spcPts val="0"/>
              </a:spcAft>
              <a:buClr>
                <a:schemeClr val="dk1"/>
              </a:buClr>
              <a:buSzPts val="1100"/>
              <a:buNone/>
            </a:pPr>
            <a:r>
              <a:rPr lang="pt-PT" sz="1400" dirty="0"/>
              <a:t>• </a:t>
            </a:r>
            <a:r>
              <a:rPr lang="el-GR" sz="1400" dirty="0"/>
              <a:t>Αλλάξτε θέση σε</a:t>
            </a:r>
            <a:r>
              <a:rPr lang="pt-PT" sz="1400" dirty="0"/>
              <a:t> παιχνίδια στην παιδική χαρά, ώστε να μην συγκρούονται μεταξύ τους.</a:t>
            </a:r>
            <a:endParaRPr dirty="0"/>
          </a:p>
          <a:p>
            <a:pPr marL="0" lvl="0" indent="0" algn="l" rtl="0">
              <a:lnSpc>
                <a:spcPct val="80000"/>
              </a:lnSpc>
              <a:spcBef>
                <a:spcPts val="360"/>
              </a:spcBef>
              <a:spcAft>
                <a:spcPts val="0"/>
              </a:spcAft>
              <a:buClr>
                <a:schemeClr val="dk1"/>
              </a:buClr>
              <a:buSzPts val="1100"/>
              <a:buNone/>
            </a:pPr>
            <a:r>
              <a:rPr lang="pt-PT" sz="1400" dirty="0"/>
              <a:t>• Γράψτε απλούς σχολικούς κανόνες για τους κοινούς αγώνες παιχνιδιών (ποδόσφαιρο, μπάσκετ, τετράγωνο) για τους οποίους οι μαθητές συχνά διαφωνούν.</a:t>
            </a:r>
            <a:endParaRPr dirty="0"/>
          </a:p>
          <a:p>
            <a:pPr marL="0" lvl="0" indent="0" algn="l" rtl="0">
              <a:lnSpc>
                <a:spcPct val="80000"/>
              </a:lnSpc>
              <a:spcBef>
                <a:spcPts val="360"/>
              </a:spcBef>
              <a:spcAft>
                <a:spcPts val="0"/>
              </a:spcAft>
              <a:buClr>
                <a:schemeClr val="dk1"/>
              </a:buClr>
              <a:buSzPts val="1100"/>
              <a:buNone/>
            </a:pPr>
            <a:r>
              <a:rPr lang="pt-PT" sz="1400" dirty="0"/>
              <a:t>• Κάντε μια ρουτίνα για την επιλογή ομάδων μία φορά την εβδομάδα (εξισορρόπηση των δεξιοτήτων σε ομάδες) και χρησιμοποιήστε τις ίδιες ομάδες μέχρι την επόμενη εβδομάδα</a:t>
            </a:r>
            <a:endParaRPr dirty="0"/>
          </a:p>
          <a:p>
            <a:pPr marL="0" lvl="0" indent="0" algn="l" rtl="0">
              <a:lnSpc>
                <a:spcPct val="80000"/>
              </a:lnSpc>
              <a:spcBef>
                <a:spcPts val="360"/>
              </a:spcBef>
              <a:spcAft>
                <a:spcPts val="0"/>
              </a:spcAft>
              <a:buClr>
                <a:schemeClr val="dk1"/>
              </a:buClr>
              <a:buSzPts val="1100"/>
              <a:buNone/>
            </a:pPr>
            <a:r>
              <a:rPr lang="pt-PT" sz="1400" dirty="0"/>
              <a:t>• Προσθέστε περισσότερους </a:t>
            </a:r>
            <a:r>
              <a:rPr lang="el-GR" sz="1400" dirty="0"/>
              <a:t>επιβλέποντες</a:t>
            </a:r>
            <a:r>
              <a:rPr lang="pt-PT" sz="1400" dirty="0"/>
              <a:t> στην παιδική χαρά ή αλλάξτε τη θέση τους.</a:t>
            </a:r>
            <a:endParaRPr dirty="0"/>
          </a:p>
          <a:p>
            <a:pPr marL="0" lvl="0" indent="0" algn="l" rtl="0">
              <a:lnSpc>
                <a:spcPct val="80000"/>
              </a:lnSpc>
              <a:spcBef>
                <a:spcPts val="360"/>
              </a:spcBef>
              <a:spcAft>
                <a:spcPts val="0"/>
              </a:spcAft>
              <a:buClr>
                <a:schemeClr val="dk1"/>
              </a:buClr>
              <a:buSzPts val="1100"/>
              <a:buNone/>
            </a:pPr>
            <a:r>
              <a:rPr lang="pt-PT" sz="1400" dirty="0"/>
              <a:t>• Αλλάξτε τι κάνουν οι </a:t>
            </a:r>
            <a:r>
              <a:rPr lang="el-GR" sz="1400" dirty="0"/>
              <a:t>επιβλέποντες</a:t>
            </a:r>
            <a:r>
              <a:rPr lang="pt-PT" sz="1400" dirty="0"/>
              <a:t>: ζητήστε τους να κυκλοφορούν ενεργά στην παιδική χαρά και να προτρέπουν τους μαθητές να παίξουν και να επιλύσουν συγκρούσεις</a:t>
            </a:r>
            <a:endParaRPr dirty="0"/>
          </a:p>
          <a:p>
            <a:pPr marL="0" lvl="0" indent="0" algn="l" rtl="0">
              <a:lnSpc>
                <a:spcPct val="80000"/>
              </a:lnSpc>
              <a:spcBef>
                <a:spcPts val="360"/>
              </a:spcBef>
              <a:spcAft>
                <a:spcPts val="0"/>
              </a:spcAft>
              <a:buClr>
                <a:schemeClr val="dk1"/>
              </a:buClr>
              <a:buSzPts val="1100"/>
              <a:buNone/>
            </a:pPr>
            <a:r>
              <a:rPr lang="pt-PT" sz="1400" dirty="0"/>
              <a:t>• Διεξαγάγετε ένα «εργαστήριο </a:t>
            </a:r>
            <a:r>
              <a:rPr lang="el-GR" sz="1400" dirty="0"/>
              <a:t>διαλείμματος</a:t>
            </a:r>
            <a:r>
              <a:rPr lang="pt-PT" sz="1400" dirty="0"/>
              <a:t>» στο οποίο όλοι οι μαθητές που περιηγούνται στην παιδική χαρά μαζί, εξετάζοντας τις ρουτίνες, τους κανόνες, τη σωστή χρήση του εξοπλισμού, τις διαδικασίες εισόδου / εξόδου, τις στρατηγικές για τη διασκέδαση μαζί και τις ενέργειες των εποπτών όταν υπάρχουν προβλήματα. Προσθέστε ένα </a:t>
            </a:r>
            <a:r>
              <a:rPr lang="el-GR" sz="1400" dirty="0"/>
              <a:t>ενισχυτικό</a:t>
            </a:r>
            <a:r>
              <a:rPr lang="pt-PT" sz="1400" dirty="0"/>
              <a:t> εργαστήριο στα μέσα του χρόνου.</a:t>
            </a:r>
            <a:endParaRPr dirty="0"/>
          </a:p>
          <a:p>
            <a:pPr marL="0" lvl="0" indent="0" algn="l" rtl="0">
              <a:lnSpc>
                <a:spcPct val="80000"/>
              </a:lnSpc>
              <a:spcBef>
                <a:spcPts val="360"/>
              </a:spcBef>
              <a:spcAft>
                <a:spcPts val="0"/>
              </a:spcAft>
              <a:buClr>
                <a:schemeClr val="dk1"/>
              </a:buClr>
              <a:buSzPts val="1100"/>
              <a:buNone/>
            </a:pPr>
            <a:r>
              <a:rPr lang="pt-PT" sz="1400" dirty="0"/>
              <a:t>• Προσκαλέστε έναν εξέχοντα τοπικό αθλητή στο σχολείο για να μιλήσετε για καλή αθλητικότητα.</a:t>
            </a:r>
            <a:endParaRPr dirty="0"/>
          </a:p>
          <a:p>
            <a:pPr marL="0" lvl="0" indent="0" algn="l" rtl="0">
              <a:lnSpc>
                <a:spcPct val="80000"/>
              </a:lnSpc>
              <a:spcBef>
                <a:spcPts val="280"/>
              </a:spcBef>
              <a:spcAft>
                <a:spcPts val="0"/>
              </a:spcAft>
              <a:buClr>
                <a:schemeClr val="dk1"/>
              </a:buClr>
              <a:buSzPts val="1400"/>
              <a:buNone/>
            </a:pPr>
            <a:endParaRPr sz="1400" dirty="0"/>
          </a:p>
        </p:txBody>
      </p:sp>
      <p:pic>
        <p:nvPicPr>
          <p:cNvPr id="143" name="Google Shape;143;p7"/>
          <p:cNvPicPr preferRelativeResize="0"/>
          <p:nvPr/>
        </p:nvPicPr>
        <p:blipFill rotWithShape="1">
          <a:blip r:embed="rId3">
            <a:alphaModFix/>
          </a:blip>
          <a:srcRect/>
          <a:stretch/>
        </p:blipFill>
        <p:spPr>
          <a:xfrm>
            <a:off x="81610" y="1988840"/>
            <a:ext cx="4490315" cy="4175102"/>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en-US" sz="4000" dirty="0">
                <a:solidFill>
                  <a:srgbClr val="08A5EF"/>
                </a:solidFill>
                <a:latin typeface="Calibri"/>
                <a:ea typeface="Calibri"/>
                <a:cs typeface="Calibri"/>
                <a:sym typeface="Calibri"/>
              </a:rPr>
              <a:t>Σενάριο 3 – </a:t>
            </a:r>
            <a:r>
              <a:rPr lang="el-GR" sz="4000" dirty="0">
                <a:solidFill>
                  <a:srgbClr val="08A5EF"/>
                </a:solidFill>
                <a:latin typeface="Calibri"/>
                <a:ea typeface="Calibri"/>
                <a:cs typeface="Calibri"/>
                <a:sym typeface="Calibri"/>
              </a:rPr>
              <a:t>Περιστατικό Κλοπής </a:t>
            </a:r>
            <a:r>
              <a:rPr lang="en-US" sz="4000" dirty="0" err="1">
                <a:solidFill>
                  <a:srgbClr val="08A5EF"/>
                </a:solidFill>
                <a:latin typeface="Calibri"/>
                <a:ea typeface="Calibri"/>
                <a:cs typeface="Calibri"/>
                <a:sym typeface="Calibri"/>
              </a:rPr>
              <a:t>Περιγρ</a:t>
            </a:r>
            <a:r>
              <a:rPr lang="en-US" sz="4000" dirty="0">
                <a:solidFill>
                  <a:srgbClr val="08A5EF"/>
                </a:solidFill>
                <a:latin typeface="Calibri"/>
                <a:ea typeface="Calibri"/>
                <a:cs typeface="Calibri"/>
                <a:sym typeface="Calibri"/>
              </a:rPr>
              <a:t>αφή κατάστασης</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en-US"/>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Προβλήματα στις σχέσεις μεταξύ </a:t>
            </a:r>
            <a:r>
              <a:rPr lang="el-GR" sz="1800" dirty="0">
                <a:solidFill>
                  <a:srgbClr val="EF8E7B"/>
                </a:solidFill>
              </a:rPr>
              <a:t>συνομήλικων</a:t>
            </a:r>
            <a:endParaRPr lang="pt-PT" sz="1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7211144"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el-GR" dirty="0"/>
              <a:t>ΠΕΡΙΣΤΑΤΙΚΟ ΚΛΟΠΗΣ</a:t>
            </a:r>
            <a:endParaRPr dirty="0"/>
          </a:p>
        </p:txBody>
      </p:sp>
      <p:sp>
        <p:nvSpPr>
          <p:cNvPr id="107" name="Google Shape;107;p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fontScale="92500" lnSpcReduction="10000"/>
          </a:bodyPr>
          <a:lstStyle/>
          <a:p>
            <a:pPr marL="285750" lvl="0" indent="-292100" algn="l" rtl="0">
              <a:lnSpc>
                <a:spcPct val="80000"/>
              </a:lnSpc>
              <a:spcBef>
                <a:spcPts val="0"/>
              </a:spcBef>
              <a:spcAft>
                <a:spcPts val="0"/>
              </a:spcAft>
              <a:buClr>
                <a:schemeClr val="dk1"/>
              </a:buClr>
              <a:buSzPts val="1779"/>
              <a:buFont typeface="Arial"/>
              <a:buChar char="•"/>
            </a:pPr>
            <a:r>
              <a:rPr lang="en-US" sz="1779" b="0" dirty="0"/>
              <a:t>Ο Robin και ο Max </a:t>
            </a:r>
            <a:r>
              <a:rPr lang="en-US" sz="1779" b="0" dirty="0" err="1"/>
              <a:t>είν</a:t>
            </a:r>
            <a:r>
              <a:rPr lang="en-US" sz="1779" b="0" dirty="0"/>
              <a:t>αι μαθητές του 5</a:t>
            </a:r>
            <a:r>
              <a:rPr lang="el-GR" sz="1779" b="0" baseline="30000" dirty="0"/>
              <a:t>ης</a:t>
            </a:r>
            <a:r>
              <a:rPr lang="el-GR" sz="1779" b="0" dirty="0"/>
              <a:t> τάξης </a:t>
            </a:r>
            <a:r>
              <a:rPr lang="en-US" sz="1779" b="0" dirty="0"/>
              <a:t>και βρίσκονται στους πάγκους στο τέλος του γηπέδου ποδοσφαίρου μιλώντας και έχοντας ένα σνακ. </a:t>
            </a:r>
            <a:endParaRPr sz="1779" b="0" dirty="0"/>
          </a:p>
          <a:p>
            <a:pPr marL="285750" lvl="0" indent="-285750" algn="l" rtl="0">
              <a:lnSpc>
                <a:spcPct val="80000"/>
              </a:lnSpc>
              <a:spcBef>
                <a:spcPts val="936"/>
              </a:spcBef>
              <a:spcAft>
                <a:spcPts val="0"/>
              </a:spcAft>
              <a:buClr>
                <a:schemeClr val="dk1"/>
              </a:buClr>
              <a:buSzPts val="1679"/>
              <a:buFont typeface="Arial"/>
              <a:buChar char="•"/>
            </a:pPr>
            <a:r>
              <a:rPr lang="en-US" sz="1879" b="0" dirty="0" err="1"/>
              <a:t>Εν</a:t>
            </a:r>
            <a:r>
              <a:rPr lang="en-US" sz="1879" b="0" dirty="0"/>
              <a:t> </a:t>
            </a:r>
            <a:r>
              <a:rPr lang="en-US" sz="1879" b="0" dirty="0" err="1"/>
              <a:t>τω</a:t>
            </a:r>
            <a:r>
              <a:rPr lang="en-US" sz="1879" b="0" dirty="0"/>
              <a:t> </a:t>
            </a:r>
            <a:r>
              <a:rPr lang="en-US" sz="1879" b="0" dirty="0" err="1"/>
              <a:t>μετ</a:t>
            </a:r>
            <a:r>
              <a:rPr lang="en-US" sz="1879" b="0" dirty="0"/>
              <a:t>αξύ, ο Adam, ο </a:t>
            </a:r>
            <a:r>
              <a:rPr lang="el-GR" sz="1879" b="0" dirty="0"/>
              <a:t>μεγαλύτερος</a:t>
            </a:r>
            <a:r>
              <a:rPr lang="en-US" sz="1879" b="0" dirty="0"/>
              <a:t> μα</a:t>
            </a:r>
            <a:r>
              <a:rPr lang="en-US" sz="1879" b="0" dirty="0" err="1"/>
              <a:t>θητής</a:t>
            </a:r>
            <a:r>
              <a:rPr lang="el-GR" sz="1879" b="0" dirty="0"/>
              <a:t> της 7</a:t>
            </a:r>
            <a:r>
              <a:rPr lang="el-GR" sz="1879" b="0" baseline="30000" dirty="0"/>
              <a:t>ης</a:t>
            </a:r>
            <a:r>
              <a:rPr lang="el-GR" sz="1879" b="0" dirty="0"/>
              <a:t> τάξης</a:t>
            </a:r>
            <a:r>
              <a:rPr lang="en-US" sz="1879" b="0" dirty="0"/>
              <a:t>,</a:t>
            </a:r>
            <a:r>
              <a:rPr lang="en-US" sz="1900" b="0" dirty="0"/>
              <a:t> όπως πάντα, περιπλανήθηκε μόνο</a:t>
            </a:r>
            <a:r>
              <a:rPr lang="el-GR" sz="1900" b="0" dirty="0"/>
              <a:t>ς</a:t>
            </a:r>
            <a:r>
              <a:rPr lang="en-US" sz="1900" b="0" dirty="0"/>
              <a:t> στο γήπεδο. </a:t>
            </a:r>
            <a:endParaRPr sz="1900" b="0" dirty="0"/>
          </a:p>
          <a:p>
            <a:pPr marL="285750" lvl="0" indent="-298450" algn="l" rtl="0">
              <a:lnSpc>
                <a:spcPct val="80000"/>
              </a:lnSpc>
              <a:spcBef>
                <a:spcPts val="936"/>
              </a:spcBef>
              <a:spcAft>
                <a:spcPts val="0"/>
              </a:spcAft>
              <a:buClr>
                <a:schemeClr val="dk1"/>
              </a:buClr>
              <a:buSzPts val="1879"/>
              <a:buChar char="•"/>
            </a:pPr>
            <a:r>
              <a:rPr lang="en-US" sz="1900" b="0" dirty="0" err="1"/>
              <a:t>Πέρ</a:t>
            </a:r>
            <a:r>
              <a:rPr lang="en-US" sz="1900" b="0" dirty="0"/>
              <a:t>ασε πίσω τους και έκλεψε το πορτοφόλι που πήρε από το σακίδιο του Max.</a:t>
            </a:r>
            <a:endParaRPr sz="1900" b="0" dirty="0"/>
          </a:p>
          <a:p>
            <a:pPr marL="285750" lvl="0" indent="-298450" algn="l" rtl="0">
              <a:lnSpc>
                <a:spcPct val="80000"/>
              </a:lnSpc>
              <a:spcBef>
                <a:spcPts val="936"/>
              </a:spcBef>
              <a:spcAft>
                <a:spcPts val="0"/>
              </a:spcAft>
              <a:buClr>
                <a:schemeClr val="dk1"/>
              </a:buClr>
              <a:buSzPts val="1879"/>
              <a:buChar char="•"/>
            </a:pPr>
            <a:r>
              <a:rPr lang="en-US" sz="1900" b="0" dirty="0" err="1"/>
              <a:t>Ότ</a:t>
            </a:r>
            <a:r>
              <a:rPr lang="en-US" sz="1900" b="0" dirty="0"/>
              <a:t>αν ήρθε η ώρα να πάνε στην τάξη, ο Max παρατήρησε ότι το πορτοφόλι του είχε κλαπεί. </a:t>
            </a:r>
            <a:endParaRPr sz="1900" b="0" dirty="0"/>
          </a:p>
          <a:p>
            <a:pPr marL="285750" lvl="0" indent="-298450" algn="l" rtl="0">
              <a:lnSpc>
                <a:spcPct val="80000"/>
              </a:lnSpc>
              <a:spcBef>
                <a:spcPts val="936"/>
              </a:spcBef>
              <a:spcAft>
                <a:spcPts val="0"/>
              </a:spcAft>
              <a:buClr>
                <a:schemeClr val="dk1"/>
              </a:buClr>
              <a:buSzPts val="1879"/>
              <a:buChar char="•"/>
            </a:pPr>
            <a:r>
              <a:rPr lang="en-US" sz="1900" b="0" dirty="0"/>
              <a:t>Ο Robin είπε ότι ήταν ο Adam γιατί δεν ήταν η πρώτη φορά που είχε κάνει κάτι τέτοιο. </a:t>
            </a:r>
            <a:endParaRPr sz="1900" b="0" dirty="0"/>
          </a:p>
          <a:p>
            <a:pPr marL="285750" lvl="0" indent="-298450" algn="l" rtl="0">
              <a:lnSpc>
                <a:spcPct val="80000"/>
              </a:lnSpc>
              <a:spcBef>
                <a:spcPts val="936"/>
              </a:spcBef>
              <a:spcAft>
                <a:spcPts val="0"/>
              </a:spcAft>
              <a:buClr>
                <a:schemeClr val="dk1"/>
              </a:buClr>
              <a:buSzPts val="1879"/>
              <a:buChar char="•"/>
            </a:pPr>
            <a:r>
              <a:rPr lang="en-US" sz="1900" b="0" dirty="0"/>
              <a:t>Ο Adam </a:t>
            </a:r>
            <a:r>
              <a:rPr lang="en-US" sz="1900" b="0" dirty="0" err="1"/>
              <a:t>ήτ</a:t>
            </a:r>
            <a:r>
              <a:rPr lang="en-US" sz="1900" b="0" dirty="0"/>
              <a:t>αν γνωστό ότι παραλείπει την τάξη, καταναλώνει παράνομες ουσίες και γκράφιτι στους τοίχους του σχολείου. </a:t>
            </a:r>
            <a:endParaRPr sz="1900" b="0" dirty="0"/>
          </a:p>
          <a:p>
            <a:pPr marL="285750" lvl="0" indent="-298450" algn="l" rtl="0">
              <a:lnSpc>
                <a:spcPct val="80000"/>
              </a:lnSpc>
              <a:spcBef>
                <a:spcPts val="936"/>
              </a:spcBef>
              <a:spcAft>
                <a:spcPts val="0"/>
              </a:spcAft>
              <a:buClr>
                <a:schemeClr val="dk1"/>
              </a:buClr>
              <a:buSzPts val="1879"/>
              <a:buChar char="•"/>
            </a:pPr>
            <a:r>
              <a:rPr lang="en-US" sz="1900" b="0" dirty="0" err="1"/>
              <a:t>Ήτ</a:t>
            </a:r>
            <a:r>
              <a:rPr lang="en-US" sz="1900" b="0" dirty="0"/>
              <a:t>αν ένα μοναχικό και παράξενο αγόρι. </a:t>
            </a:r>
            <a:endParaRPr sz="1900" b="0" dirty="0"/>
          </a:p>
          <a:p>
            <a:pPr marL="285750" lvl="0" indent="-298450" algn="l" rtl="0">
              <a:lnSpc>
                <a:spcPct val="80000"/>
              </a:lnSpc>
              <a:spcBef>
                <a:spcPts val="936"/>
              </a:spcBef>
              <a:spcAft>
                <a:spcPts val="0"/>
              </a:spcAft>
              <a:buClr>
                <a:schemeClr val="dk1"/>
              </a:buClr>
              <a:buSzPts val="1879"/>
              <a:buChar char="•"/>
            </a:pPr>
            <a:r>
              <a:rPr lang="en-US" sz="1900" b="0" dirty="0" err="1"/>
              <a:t>Οι</a:t>
            </a:r>
            <a:r>
              <a:rPr lang="en-US" sz="1900" b="0" dirty="0"/>
              <a:t> </a:t>
            </a:r>
            <a:r>
              <a:rPr lang="en-US" sz="1900" b="0" dirty="0" err="1"/>
              <a:t>δύο</a:t>
            </a:r>
            <a:r>
              <a:rPr lang="en-US" sz="1900" b="0" dirty="0"/>
              <a:t> </a:t>
            </a:r>
            <a:r>
              <a:rPr lang="en-US" sz="1900" b="0" dirty="0" err="1"/>
              <a:t>συμμ</a:t>
            </a:r>
            <a:r>
              <a:rPr lang="en-US" sz="1900" b="0" dirty="0"/>
              <a:t>αθητές πήγαιναν τώρα στο σχολικό συμβούλιο για να αναφέρουν τι συνέβη.</a:t>
            </a:r>
            <a:endParaRPr sz="1900" b="0" dirty="0"/>
          </a:p>
          <a:p>
            <a:pPr marL="285750" lvl="0" indent="-299783" algn="l" rtl="0">
              <a:lnSpc>
                <a:spcPct val="80000"/>
              </a:lnSpc>
              <a:spcBef>
                <a:spcPts val="936"/>
              </a:spcBef>
              <a:spcAft>
                <a:spcPts val="0"/>
              </a:spcAft>
              <a:buSzPts val="1900"/>
              <a:buChar char="•"/>
            </a:pPr>
            <a:r>
              <a:rPr lang="en-US" sz="1900" b="0" dirty="0" err="1"/>
              <a:t>Δεν</a:t>
            </a:r>
            <a:r>
              <a:rPr lang="en-US" sz="1900" b="0" dirty="0"/>
              <a:t> υπ</a:t>
            </a:r>
            <a:r>
              <a:rPr lang="en-US" sz="1900" b="0" dirty="0" err="1"/>
              <a:t>άρχει</a:t>
            </a:r>
            <a:r>
              <a:rPr lang="en-US" sz="1900" b="0" dirty="0"/>
              <a:t> α</a:t>
            </a:r>
            <a:r>
              <a:rPr lang="en-US" sz="1900" b="0" dirty="0" err="1"/>
              <a:t>μφι</a:t>
            </a:r>
            <a:r>
              <a:rPr lang="en-US" sz="1900" b="0" dirty="0"/>
              <a:t>βολία ότι ο Adam πήρε το πορτοφόλι του Max.</a:t>
            </a:r>
            <a:endParaRPr sz="1900" b="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pt-PT" sz="4000" dirty="0">
                <a:solidFill>
                  <a:srgbClr val="08A5EF"/>
                </a:solidFill>
                <a:latin typeface="Calibri"/>
                <a:ea typeface="Calibri"/>
                <a:cs typeface="Calibri"/>
                <a:sym typeface="Calibri"/>
              </a:rPr>
              <a:t>Σενάριο 3 – </a:t>
            </a:r>
            <a:r>
              <a:rPr lang="el-GR" sz="4000" dirty="0">
                <a:solidFill>
                  <a:srgbClr val="08A5EF"/>
                </a:solidFill>
                <a:latin typeface="Calibri"/>
                <a:ea typeface="Calibri"/>
                <a:cs typeface="Calibri"/>
                <a:sym typeface="Calibri"/>
              </a:rPr>
              <a:t>Περιστατικό Κλοπής</a:t>
            </a:r>
            <a:br>
              <a:rPr lang="pt-PT" sz="4000" dirty="0">
                <a:solidFill>
                  <a:srgbClr val="08A5EF"/>
                </a:solidFill>
                <a:latin typeface="Calibri"/>
                <a:ea typeface="Calibri"/>
                <a:cs typeface="Calibri"/>
                <a:sym typeface="Calibri"/>
              </a:rPr>
            </a:br>
            <a:r>
              <a:rPr lang="pt-PT" sz="4000" dirty="0">
                <a:solidFill>
                  <a:srgbClr val="08A5EF"/>
                </a:solidFill>
                <a:latin typeface="Calibri"/>
                <a:ea typeface="Calibri"/>
                <a:cs typeface="Calibri"/>
                <a:sym typeface="Calibri"/>
              </a:rPr>
              <a:t>Συμπερασματικές σημειώσεις</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Προβλήματα στις σχέσεις μεταξύ </a:t>
            </a:r>
            <a:r>
              <a:rPr lang="el-GR" sz="1800" dirty="0">
                <a:solidFill>
                  <a:srgbClr val="EF8E7B"/>
                </a:solidFill>
              </a:rPr>
              <a:t>συνομήλικων</a:t>
            </a:r>
            <a:endParaRPr lang="pt-PT" sz="1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207033" y="0"/>
            <a:ext cx="7211683"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sz="2800" dirty="0"/>
              <a:t>ΑΝΤΙΚΟΙΝΩΝΙΚ</a:t>
            </a:r>
            <a:r>
              <a:rPr lang="el-GR" sz="2800" dirty="0"/>
              <a:t>ΕΣ</a:t>
            </a:r>
            <a:r>
              <a:rPr lang="pt-PT" sz="2800" dirty="0"/>
              <a:t> ΣΥΜΠΕΡΙΦΟΡ</a:t>
            </a:r>
            <a:r>
              <a:rPr lang="el-GR" sz="2800" dirty="0"/>
              <a:t>ΕΣ</a:t>
            </a:r>
            <a:br>
              <a:rPr lang="pt-PT" sz="2800" dirty="0"/>
            </a:br>
            <a:r>
              <a:rPr lang="pt-PT" sz="2800" dirty="0"/>
              <a:t>ΘΥΜΗΣΟΥ...</a:t>
            </a:r>
            <a:endParaRPr sz="2800" dirty="0"/>
          </a:p>
        </p:txBody>
      </p:sp>
      <p:sp>
        <p:nvSpPr>
          <p:cNvPr id="107" name="Google Shape;107;p2"/>
          <p:cNvSpPr txBox="1">
            <a:spLocks noGrp="1"/>
          </p:cNvSpPr>
          <p:nvPr>
            <p:ph type="body" idx="1"/>
          </p:nvPr>
        </p:nvSpPr>
        <p:spPr>
          <a:xfrm>
            <a:off x="457200" y="1752600"/>
            <a:ext cx="7979434" cy="477274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ts val="2000"/>
              <a:buNone/>
            </a:pPr>
            <a:r>
              <a:rPr lang="pt-PT" b="0" dirty="0"/>
              <a:t>Οι αποτελεσματικοί καθηγητές πειθαρχούν με ενθάρρυνση και ευγενικές λέξεις πολύ πιο συχνά από τις επιπλήξεις. Ο στόχος είναι να βοηθήσου</a:t>
            </a:r>
            <a:r>
              <a:rPr lang="el-GR" b="0" dirty="0"/>
              <a:t>ν</a:t>
            </a:r>
            <a:r>
              <a:rPr lang="pt-PT" b="0" dirty="0"/>
              <a:t> τους μαθητές να αισθάνονται καλά για τον εαυτό τους και τη συμπεριφορά τους στην τάξη.</a:t>
            </a:r>
            <a:endParaRPr dirty="0"/>
          </a:p>
          <a:p>
            <a:pPr marL="0" lvl="0" indent="0" algn="ctr" rtl="0">
              <a:spcBef>
                <a:spcPts val="1000"/>
              </a:spcBef>
              <a:spcAft>
                <a:spcPts val="0"/>
              </a:spcAft>
              <a:buClr>
                <a:schemeClr val="dk1"/>
              </a:buClr>
              <a:buSzPts val="2000"/>
              <a:buNone/>
            </a:pPr>
            <a:r>
              <a:rPr lang="pt-PT" b="0" dirty="0"/>
              <a:t>Τι πρέπει να κάνετε εάν πρέπει να αντιμετωπίσετε αυτό το πρόβλημα;</a:t>
            </a:r>
            <a:endParaRPr dirty="0"/>
          </a:p>
          <a:p>
            <a:pPr marL="0" lvl="0" indent="0" algn="ctr" rtl="0">
              <a:spcBef>
                <a:spcPts val="1000"/>
              </a:spcBef>
              <a:spcAft>
                <a:spcPts val="0"/>
              </a:spcAft>
              <a:buClr>
                <a:schemeClr val="dk1"/>
              </a:buClr>
              <a:buSzPts val="2000"/>
              <a:buNone/>
            </a:pPr>
            <a:endParaRPr b="0" dirty="0"/>
          </a:p>
          <a:p>
            <a:pPr marL="0" lvl="0" indent="0" algn="ctr" rtl="0">
              <a:spcBef>
                <a:spcPts val="1000"/>
              </a:spcBef>
              <a:spcAft>
                <a:spcPts val="0"/>
              </a:spcAft>
              <a:buClr>
                <a:schemeClr val="dk1"/>
              </a:buClr>
              <a:buSzPts val="2000"/>
              <a:buNone/>
            </a:pPr>
            <a:endParaRPr b="0" dirty="0"/>
          </a:p>
          <a:p>
            <a:pPr marL="0" lvl="0" indent="0" algn="ctr" rtl="0">
              <a:spcBef>
                <a:spcPts val="1000"/>
              </a:spcBef>
              <a:spcAft>
                <a:spcPts val="0"/>
              </a:spcAft>
              <a:buClr>
                <a:schemeClr val="dk1"/>
              </a:buClr>
              <a:buSzPts val="2000"/>
              <a:buNone/>
            </a:pPr>
            <a:endParaRPr b="0" dirty="0"/>
          </a:p>
          <a:p>
            <a:pPr marL="0" lvl="0" indent="0" algn="ctr" rtl="0">
              <a:spcBef>
                <a:spcPts val="1000"/>
              </a:spcBef>
              <a:spcAft>
                <a:spcPts val="0"/>
              </a:spcAft>
              <a:buClr>
                <a:schemeClr val="dk1"/>
              </a:buClr>
              <a:buSzPts val="2000"/>
              <a:buNone/>
            </a:pPr>
            <a:endParaRPr b="0" dirty="0"/>
          </a:p>
          <a:p>
            <a:pPr marL="0" lvl="0" indent="0" algn="ctr" rtl="0">
              <a:spcBef>
                <a:spcPts val="1000"/>
              </a:spcBef>
              <a:spcAft>
                <a:spcPts val="0"/>
              </a:spcAft>
              <a:buClr>
                <a:schemeClr val="dk1"/>
              </a:buClr>
              <a:buSzPts val="2000"/>
              <a:buNone/>
            </a:pPr>
            <a:endParaRPr b="0" dirty="0"/>
          </a:p>
          <a:p>
            <a:pPr marL="0" lvl="0" indent="0" algn="ctr" rtl="0">
              <a:spcBef>
                <a:spcPts val="1000"/>
              </a:spcBef>
              <a:spcAft>
                <a:spcPts val="0"/>
              </a:spcAft>
              <a:buClr>
                <a:schemeClr val="dk1"/>
              </a:buClr>
              <a:buSzPts val="2000"/>
              <a:buNone/>
            </a:pPr>
            <a:endParaRPr b="0" dirty="0"/>
          </a:p>
          <a:p>
            <a:pPr marL="0" lvl="0" indent="0" algn="ctr" rtl="0">
              <a:spcBef>
                <a:spcPts val="1000"/>
              </a:spcBef>
              <a:spcAft>
                <a:spcPts val="0"/>
              </a:spcAft>
              <a:buClr>
                <a:schemeClr val="dk1"/>
              </a:buClr>
              <a:buSzPts val="2000"/>
              <a:buNone/>
            </a:pPr>
            <a:r>
              <a:rPr lang="pt-PT" b="0" dirty="0"/>
              <a:t>Σημείωση: Όπως μπορείτε να δείτε, αυτές οι συμβουλές είναι και για άλλα προβλήματα.</a:t>
            </a:r>
            <a:endParaRPr b="0" dirty="0"/>
          </a:p>
        </p:txBody>
      </p:sp>
      <p:pic>
        <p:nvPicPr>
          <p:cNvPr id="108" name="Google Shape;108;p2" descr="Happy Teacher and Students Standing IN Classroom Holding Books Stock Photos  - FreeImages.com"/>
          <p:cNvPicPr preferRelativeResize="0"/>
          <p:nvPr/>
        </p:nvPicPr>
        <p:blipFill rotWithShape="1">
          <a:blip r:embed="rId3">
            <a:alphaModFix/>
          </a:blip>
          <a:srcRect/>
          <a:stretch/>
        </p:blipFill>
        <p:spPr>
          <a:xfrm>
            <a:off x="2748391" y="3308230"/>
            <a:ext cx="3397052" cy="2264702"/>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181155" y="0"/>
            <a:ext cx="7272068" cy="1371600"/>
          </a:xfrm>
          <a:prstGeom prst="rect">
            <a:avLst/>
          </a:prstGeom>
          <a:noFill/>
          <a:ln>
            <a:noFill/>
          </a:ln>
        </p:spPr>
        <p:txBody>
          <a:bodyPr spcFirstLastPara="1" wrap="square" lIns="91425" tIns="45700" rIns="91425" bIns="45700" anchor="b" anchorCtr="0">
            <a:normAutofit/>
          </a:bodyPr>
          <a:lstStyle/>
          <a:p>
            <a:pPr lvl="0"/>
            <a:r>
              <a:rPr lang="pt-PT" sz="2800" dirty="0"/>
              <a:t>ΑΝΤΙΚΟΙΝΩΝΙΚ</a:t>
            </a:r>
            <a:r>
              <a:rPr lang="el-GR" sz="2800" dirty="0"/>
              <a:t>ΕΣ</a:t>
            </a:r>
            <a:r>
              <a:rPr lang="pt-PT" sz="2800" dirty="0"/>
              <a:t> ΣΥΜΠΕΡΙΦΟΡ</a:t>
            </a:r>
            <a:r>
              <a:rPr lang="el-GR" sz="2800" dirty="0"/>
              <a:t>ΕΣ</a:t>
            </a:r>
            <a:br>
              <a:rPr lang="pt-PT" sz="2800" dirty="0"/>
            </a:br>
            <a:r>
              <a:rPr lang="pt-PT" sz="2800" dirty="0"/>
              <a:t>ΘΥΜΗΣΟΥ...</a:t>
            </a:r>
            <a:endParaRPr sz="2800" dirty="0"/>
          </a:p>
        </p:txBody>
      </p:sp>
      <p:sp>
        <p:nvSpPr>
          <p:cNvPr id="114" name="Google Shape;114;p3"/>
          <p:cNvSpPr txBox="1">
            <a:spLocks noGrp="1"/>
          </p:cNvSpPr>
          <p:nvPr>
            <p:ph type="body" idx="1"/>
          </p:nvPr>
        </p:nvSpPr>
        <p:spPr>
          <a:xfrm>
            <a:off x="457200" y="1524318"/>
            <a:ext cx="8579296" cy="5073034"/>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Clr>
                <a:schemeClr val="dk1"/>
              </a:buClr>
              <a:buSzPts val="1850"/>
              <a:buFont typeface="Arial"/>
              <a:buChar char="•"/>
            </a:pPr>
            <a:r>
              <a:rPr lang="pt-PT" sz="1850" dirty="0"/>
              <a:t>Πάρτε μια βαθιά ανάσα και προσπαθήστε να παραμείνετε ήρεμοι. </a:t>
            </a:r>
            <a:endParaRPr sz="1850" dirty="0"/>
          </a:p>
          <a:p>
            <a:pPr marL="342900" lvl="0" indent="-342900" algn="l" rtl="0">
              <a:lnSpc>
                <a:spcPct val="90000"/>
              </a:lnSpc>
              <a:spcBef>
                <a:spcPts val="970"/>
              </a:spcBef>
              <a:spcAft>
                <a:spcPts val="0"/>
              </a:spcAft>
              <a:buClr>
                <a:schemeClr val="dk1"/>
              </a:buClr>
              <a:buSzPts val="1850"/>
              <a:buFont typeface="Arial"/>
              <a:buChar char="•"/>
            </a:pPr>
            <a:r>
              <a:rPr lang="pt-PT" sz="1850" dirty="0"/>
              <a:t>Προσπαθήστε να ορίσετε έναν θετικό τόνο και να διαμορφώσετε την κατάλληλη απόκριση, ακόμα κι αν αυτό σημαίνει ότι πρέπει να αφιερώσετε λίγα λεπτά για να συνθέσετε τον εαυτό σας. </a:t>
            </a:r>
            <a:endParaRPr sz="1850" dirty="0"/>
          </a:p>
          <a:p>
            <a:pPr marL="342900" lvl="0" indent="-342900" algn="l" rtl="0">
              <a:lnSpc>
                <a:spcPct val="90000"/>
              </a:lnSpc>
              <a:spcBef>
                <a:spcPts val="970"/>
              </a:spcBef>
              <a:spcAft>
                <a:spcPts val="0"/>
              </a:spcAft>
              <a:buClr>
                <a:schemeClr val="dk1"/>
              </a:buClr>
              <a:buSzPts val="1850"/>
              <a:buFont typeface="Arial"/>
              <a:buChar char="•"/>
            </a:pPr>
            <a:r>
              <a:rPr lang="pt-PT" sz="1850" dirty="0"/>
              <a:t>Βεβαιωθείτε ότι οι μαθητές καταλαβαίνουν ότι είναι η κακή συμπεριφορά τους που δεν σας αρέσει, όχι</a:t>
            </a:r>
            <a:r>
              <a:rPr lang="el-GR" sz="1850" dirty="0"/>
              <a:t> οι ίδιοι</a:t>
            </a:r>
            <a:r>
              <a:rPr lang="pt-PT" sz="1850" dirty="0"/>
              <a:t>. </a:t>
            </a:r>
            <a:endParaRPr sz="1850" dirty="0"/>
          </a:p>
          <a:p>
            <a:pPr marL="342900" lvl="0" indent="-342900" algn="l" rtl="0">
              <a:lnSpc>
                <a:spcPct val="90000"/>
              </a:lnSpc>
              <a:spcBef>
                <a:spcPts val="970"/>
              </a:spcBef>
              <a:spcAft>
                <a:spcPts val="0"/>
              </a:spcAft>
              <a:buClr>
                <a:schemeClr val="dk1"/>
              </a:buClr>
              <a:buSzPts val="1850"/>
              <a:buFont typeface="Arial"/>
              <a:buChar char="•"/>
            </a:pPr>
            <a:r>
              <a:rPr lang="pt-PT" sz="1850" dirty="0"/>
              <a:t>Δώστε στον μαθητή </a:t>
            </a:r>
            <a:r>
              <a:rPr lang="el-GR" sz="1850" dirty="0"/>
              <a:t>με </a:t>
            </a:r>
            <a:r>
              <a:rPr lang="pt-PT" sz="1850" dirty="0"/>
              <a:t>κακή συμπεριφορά την ευκαιρία να ανταποκριθεί θετικά εξηγώντας όχι μόνο τι κάνει λάθος, αλλά και τι μπορεί να κάνει για να το διορθώσει.</a:t>
            </a:r>
            <a:endParaRPr dirty="0"/>
          </a:p>
          <a:p>
            <a:pPr marL="342900" lvl="0" indent="-342900" algn="l" rtl="0">
              <a:lnSpc>
                <a:spcPct val="90000"/>
              </a:lnSpc>
              <a:spcBef>
                <a:spcPts val="970"/>
              </a:spcBef>
              <a:spcAft>
                <a:spcPts val="0"/>
              </a:spcAft>
              <a:buClr>
                <a:schemeClr val="dk1"/>
              </a:buClr>
              <a:buSzPts val="1850"/>
              <a:buFont typeface="Arial"/>
              <a:buChar char="•"/>
            </a:pPr>
            <a:r>
              <a:rPr lang="pt-PT" sz="1850" dirty="0"/>
              <a:t>Μην καταφεύγετε ποτέ σε </a:t>
            </a:r>
            <a:r>
              <a:rPr lang="el-GR" sz="1850" dirty="0"/>
              <a:t>επίρριψη ευθυνών</a:t>
            </a:r>
            <a:r>
              <a:rPr lang="pt-PT" sz="1850" dirty="0"/>
              <a:t> ή γελοιοποίηση.</a:t>
            </a:r>
            <a:endParaRPr dirty="0"/>
          </a:p>
          <a:p>
            <a:pPr marL="342900" lvl="0" indent="-342900" algn="l" rtl="0">
              <a:lnSpc>
                <a:spcPct val="90000"/>
              </a:lnSpc>
              <a:spcBef>
                <a:spcPts val="970"/>
              </a:spcBef>
              <a:spcAft>
                <a:spcPts val="0"/>
              </a:spcAft>
              <a:buClr>
                <a:schemeClr val="dk1"/>
              </a:buClr>
              <a:buSzPts val="1850"/>
              <a:buFont typeface="Arial"/>
              <a:buChar char="•"/>
            </a:pPr>
            <a:r>
              <a:rPr lang="pt-PT" sz="1850" dirty="0"/>
              <a:t>Αποφύγετε τις συγκρούσεις νίκης</a:t>
            </a:r>
            <a:r>
              <a:rPr lang="el-GR" sz="1850" dirty="0"/>
              <a:t> - ήττας</a:t>
            </a:r>
            <a:r>
              <a:rPr lang="pt-PT" sz="1850" dirty="0"/>
              <a:t>. </a:t>
            </a:r>
            <a:endParaRPr sz="1850" dirty="0"/>
          </a:p>
          <a:p>
            <a:pPr marL="342900" lvl="0" indent="-342900" algn="l" rtl="0">
              <a:lnSpc>
                <a:spcPct val="90000"/>
              </a:lnSpc>
              <a:spcBef>
                <a:spcPts val="970"/>
              </a:spcBef>
              <a:spcAft>
                <a:spcPts val="0"/>
              </a:spcAft>
              <a:buClr>
                <a:schemeClr val="dk1"/>
              </a:buClr>
              <a:buSzPts val="1850"/>
              <a:buFont typeface="Arial"/>
              <a:buChar char="•"/>
            </a:pPr>
            <a:r>
              <a:rPr lang="pt-PT" sz="1850" dirty="0"/>
              <a:t>Επιμείνετε ότι οι μαθητές αποδέχονται την ευθύνη για τις συμπεριφορές τους.</a:t>
            </a:r>
            <a:endParaRPr dirty="0"/>
          </a:p>
          <a:p>
            <a:pPr marL="342900" lvl="0" indent="-342900" algn="l" rtl="0">
              <a:lnSpc>
                <a:spcPct val="90000"/>
              </a:lnSpc>
              <a:spcBef>
                <a:spcPts val="970"/>
              </a:spcBef>
              <a:spcAft>
                <a:spcPts val="0"/>
              </a:spcAft>
              <a:buClr>
                <a:schemeClr val="dk1"/>
              </a:buClr>
              <a:buSzPts val="1850"/>
              <a:buFont typeface="Arial"/>
              <a:buChar char="•"/>
            </a:pPr>
            <a:r>
              <a:rPr lang="pt-PT" sz="1850" dirty="0"/>
              <a:t>Προσπαθήστε να παραμείνετε ευγενικοί απέναντι σε εχθρότητα ή θυμό. </a:t>
            </a:r>
            <a:endParaRPr dirty="0"/>
          </a:p>
          <a:p>
            <a:pPr marL="342900" lvl="0" indent="-342900" algn="l" rtl="0">
              <a:lnSpc>
                <a:spcPct val="90000"/>
              </a:lnSpc>
              <a:spcBef>
                <a:spcPts val="970"/>
              </a:spcBef>
              <a:spcAft>
                <a:spcPts val="0"/>
              </a:spcAft>
              <a:buClr>
                <a:schemeClr val="dk1"/>
              </a:buClr>
              <a:buSzPts val="1850"/>
              <a:buFont typeface="Arial"/>
              <a:buChar char="•"/>
            </a:pPr>
            <a:r>
              <a:rPr lang="el-GR" sz="1850" dirty="0"/>
              <a:t>Φερθείτε σε</a:t>
            </a:r>
            <a:r>
              <a:rPr lang="pt-PT" sz="1850" dirty="0"/>
              <a:t> </a:t>
            </a:r>
            <a:r>
              <a:rPr lang="pt-PT" sz="1850" i="1" dirty="0"/>
              <a:t>όλ</a:t>
            </a:r>
            <a:r>
              <a:rPr lang="el-GR" sz="1850" i="1" dirty="0" err="1"/>
              <a:t>ους</a:t>
            </a:r>
            <a:r>
              <a:rPr lang="pt-PT" sz="1850" dirty="0"/>
              <a:t> </a:t>
            </a:r>
            <a:r>
              <a:rPr lang="el-GR" sz="1850" dirty="0"/>
              <a:t>τους </a:t>
            </a:r>
            <a:r>
              <a:rPr lang="pt-PT" sz="1850" dirty="0"/>
              <a:t>μαθητές με σεβασμό και ευγένεια. </a:t>
            </a:r>
            <a:endParaRPr sz="1850" dirty="0"/>
          </a:p>
          <a:p>
            <a:pPr marL="342900" lvl="0" indent="-342900" algn="l" rtl="0">
              <a:lnSpc>
                <a:spcPct val="90000"/>
              </a:lnSpc>
              <a:spcBef>
                <a:spcPts val="970"/>
              </a:spcBef>
              <a:spcAft>
                <a:spcPts val="0"/>
              </a:spcAft>
              <a:buClr>
                <a:schemeClr val="dk1"/>
              </a:buClr>
              <a:buSzPts val="1850"/>
              <a:buFont typeface="Arial"/>
              <a:buChar char="•"/>
            </a:pPr>
            <a:r>
              <a:rPr lang="pt-PT" sz="1850" dirty="0"/>
              <a:t>Γίνετε προσεκτικός ακροατής. </a:t>
            </a:r>
            <a:endParaRPr sz="1850" dirty="0"/>
          </a:p>
          <a:p>
            <a:pPr marL="0" lvl="0" indent="0" algn="l" rtl="0">
              <a:lnSpc>
                <a:spcPct val="90000"/>
              </a:lnSpc>
              <a:spcBef>
                <a:spcPts val="970"/>
              </a:spcBef>
              <a:spcAft>
                <a:spcPts val="0"/>
              </a:spcAft>
              <a:buClr>
                <a:schemeClr val="dk1"/>
              </a:buClr>
              <a:buSzPts val="1850"/>
              <a:buNone/>
            </a:pPr>
            <a:endParaRPr sz="185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189781" y="0"/>
            <a:ext cx="6305909" cy="1371600"/>
          </a:xfrm>
          <a:prstGeom prst="rect">
            <a:avLst/>
          </a:prstGeom>
          <a:noFill/>
          <a:ln>
            <a:noFill/>
          </a:ln>
        </p:spPr>
        <p:txBody>
          <a:bodyPr spcFirstLastPara="1" wrap="square" lIns="91425" tIns="45700" rIns="91425" bIns="45700" anchor="b" anchorCtr="0">
            <a:normAutofit fontScale="90000"/>
          </a:bodyPr>
          <a:lstStyle/>
          <a:p>
            <a:pPr lvl="0"/>
            <a:r>
              <a:rPr lang="pt-PT" sz="3100" dirty="0"/>
              <a:t>ΑΝΤΙΚΟΙΝΩΝΙΚ</a:t>
            </a:r>
            <a:r>
              <a:rPr lang="el-GR" sz="3100" dirty="0"/>
              <a:t>ΕΣ</a:t>
            </a:r>
            <a:r>
              <a:rPr lang="pt-PT" sz="3100" dirty="0"/>
              <a:t> ΣΥΜΠΕΡΙΦΟΡ</a:t>
            </a:r>
            <a:r>
              <a:rPr lang="el-GR" sz="3100" dirty="0"/>
              <a:t>ΕΣ</a:t>
            </a:r>
            <a:br>
              <a:rPr lang="pt-PT" sz="3100" dirty="0"/>
            </a:br>
            <a:r>
              <a:rPr lang="pt-PT" sz="3100" dirty="0"/>
              <a:t>ΘΥΜΗΣΟΥ...</a:t>
            </a:r>
            <a:endParaRPr dirty="0"/>
          </a:p>
        </p:txBody>
      </p:sp>
      <p:sp>
        <p:nvSpPr>
          <p:cNvPr id="120" name="Google Shape;120;p4"/>
          <p:cNvSpPr txBox="1">
            <a:spLocks noGrp="1"/>
          </p:cNvSpPr>
          <p:nvPr>
            <p:ph type="body" idx="1"/>
          </p:nvPr>
        </p:nvSpPr>
        <p:spPr>
          <a:xfrm>
            <a:off x="611560" y="1561149"/>
            <a:ext cx="8136904" cy="5301208"/>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1850"/>
              <a:buFont typeface="Arial"/>
              <a:buChar char="•"/>
            </a:pPr>
            <a:r>
              <a:rPr lang="pt-PT" sz="1850" dirty="0"/>
              <a:t>Μοντελοποιήστε τη συμπεριφορά που περιμένετε από τους μαθητές σας. </a:t>
            </a:r>
            <a:endParaRPr sz="1850" dirty="0"/>
          </a:p>
          <a:p>
            <a:pPr marL="342900" lvl="0" indent="-342900" algn="l" rtl="0">
              <a:lnSpc>
                <a:spcPct val="80000"/>
              </a:lnSpc>
              <a:spcBef>
                <a:spcPts val="970"/>
              </a:spcBef>
              <a:spcAft>
                <a:spcPts val="0"/>
              </a:spcAft>
              <a:buClr>
                <a:schemeClr val="dk1"/>
              </a:buClr>
              <a:buSzPts val="1850"/>
              <a:buFont typeface="Arial"/>
              <a:buChar char="•"/>
            </a:pPr>
            <a:r>
              <a:rPr lang="pt-PT" sz="1850" dirty="0"/>
              <a:t>Περιγράψτε συγκεκριμένα την κακή συμπεριφορά και βοηθήστε τους μαθητές να κατανοήσουν τις συνέπειες της κακής συμπεριφοράς. </a:t>
            </a:r>
            <a:endParaRPr sz="1850" dirty="0"/>
          </a:p>
          <a:p>
            <a:pPr marL="342900" lvl="0" indent="-342900" algn="l" rtl="0">
              <a:lnSpc>
                <a:spcPct val="80000"/>
              </a:lnSpc>
              <a:spcBef>
                <a:spcPts val="970"/>
              </a:spcBef>
              <a:spcAft>
                <a:spcPts val="0"/>
              </a:spcAft>
              <a:buClr>
                <a:schemeClr val="dk1"/>
              </a:buClr>
              <a:buSzPts val="1850"/>
              <a:buFont typeface="Arial"/>
              <a:buChar char="•"/>
            </a:pPr>
            <a:r>
              <a:rPr lang="pt-PT" sz="1850" dirty="0"/>
              <a:t>Να γνωρίζετε τις πολιτιστικές διαφορές. </a:t>
            </a:r>
            <a:endParaRPr dirty="0"/>
          </a:p>
          <a:p>
            <a:pPr marL="342900" lvl="0" indent="-342900" algn="l" rtl="0">
              <a:lnSpc>
                <a:spcPct val="80000"/>
              </a:lnSpc>
              <a:spcBef>
                <a:spcPts val="970"/>
              </a:spcBef>
              <a:spcAft>
                <a:spcPts val="0"/>
              </a:spcAft>
              <a:buClr>
                <a:schemeClr val="dk1"/>
              </a:buClr>
              <a:buSzPts val="1850"/>
              <a:buFont typeface="Arial"/>
              <a:buChar char="•"/>
            </a:pPr>
            <a:r>
              <a:rPr lang="pt-PT" sz="1850" dirty="0"/>
              <a:t>Αποθαρρύνετε τις κλίκες και άλλες αντικοινωνικές συμπεριφορές. </a:t>
            </a:r>
            <a:endParaRPr sz="1850" dirty="0"/>
          </a:p>
          <a:p>
            <a:pPr marL="342900" lvl="0" indent="-342900" algn="l" rtl="0">
              <a:lnSpc>
                <a:spcPct val="80000"/>
              </a:lnSpc>
              <a:spcBef>
                <a:spcPts val="970"/>
              </a:spcBef>
              <a:spcAft>
                <a:spcPts val="0"/>
              </a:spcAft>
              <a:buClr>
                <a:schemeClr val="dk1"/>
              </a:buClr>
              <a:buSzPts val="1850"/>
              <a:buFont typeface="Arial"/>
              <a:buChar char="•"/>
            </a:pPr>
            <a:r>
              <a:rPr lang="pt-PT" sz="1850" dirty="0"/>
              <a:t>Διδάξτε στους μαθητές προσωπικές και κοινωνικές δεξιότητες.</a:t>
            </a:r>
            <a:endParaRPr dirty="0"/>
          </a:p>
          <a:p>
            <a:pPr marL="342900" lvl="0" indent="-342900" algn="l" rtl="0">
              <a:lnSpc>
                <a:spcPct val="80000"/>
              </a:lnSpc>
              <a:spcBef>
                <a:spcPts val="970"/>
              </a:spcBef>
              <a:spcAft>
                <a:spcPts val="0"/>
              </a:spcAft>
              <a:buClr>
                <a:schemeClr val="dk1"/>
              </a:buClr>
              <a:buSzPts val="1850"/>
              <a:buFont typeface="Arial"/>
              <a:buChar char="•"/>
            </a:pPr>
            <a:r>
              <a:rPr lang="pt-PT" sz="1850" dirty="0"/>
              <a:t>Διδάξτε στους μαθητές δεξιότητες ακαδημαϊκής επιβίωσης, </a:t>
            </a:r>
            <a:endParaRPr dirty="0"/>
          </a:p>
          <a:p>
            <a:pPr marL="342900" lvl="0" indent="-342900" algn="l" rtl="0">
              <a:lnSpc>
                <a:spcPct val="80000"/>
              </a:lnSpc>
              <a:spcBef>
                <a:spcPts val="970"/>
              </a:spcBef>
              <a:spcAft>
                <a:spcPts val="0"/>
              </a:spcAft>
              <a:buClr>
                <a:schemeClr val="dk1"/>
              </a:buClr>
              <a:buSzPts val="1850"/>
              <a:buFont typeface="Arial"/>
              <a:buChar char="•"/>
            </a:pPr>
            <a:r>
              <a:rPr lang="pt-PT" sz="1850" dirty="0"/>
              <a:t>Αποφύγετε την επισήμανση των μαθητών ως «καλών» ή «κακών». </a:t>
            </a:r>
            <a:endParaRPr sz="1850" dirty="0"/>
          </a:p>
          <a:p>
            <a:pPr marL="342900" lvl="0" indent="-342900" algn="l" rtl="0">
              <a:lnSpc>
                <a:spcPct val="80000"/>
              </a:lnSpc>
              <a:spcBef>
                <a:spcPts val="970"/>
              </a:spcBef>
              <a:spcAft>
                <a:spcPts val="0"/>
              </a:spcAft>
              <a:buClr>
                <a:schemeClr val="dk1"/>
              </a:buClr>
              <a:buSzPts val="1850"/>
              <a:buFont typeface="Arial"/>
              <a:buChar char="•"/>
            </a:pPr>
            <a:r>
              <a:rPr lang="pt-PT" sz="1850" dirty="0"/>
              <a:t>Επικεντρωθείτε στην αναγνώριση και επιβράβευση αποδεκτής συμπεριφοράς </a:t>
            </a:r>
            <a:endParaRPr dirty="0"/>
          </a:p>
          <a:p>
            <a:pPr marL="342900" lvl="0" indent="-342900" algn="l" rtl="0">
              <a:lnSpc>
                <a:spcPct val="80000"/>
              </a:lnSpc>
              <a:spcBef>
                <a:spcPts val="970"/>
              </a:spcBef>
              <a:spcAft>
                <a:spcPts val="0"/>
              </a:spcAft>
              <a:buClr>
                <a:schemeClr val="dk1"/>
              </a:buClr>
              <a:buSzPts val="1850"/>
              <a:buFont typeface="Arial"/>
              <a:buChar char="•"/>
            </a:pPr>
            <a:r>
              <a:rPr lang="pt-PT" sz="1850" dirty="0"/>
              <a:t>Αγνοήστε ή ελαχιστοποιήστε μικρά προβλήματα αντί να διακόψετε την τάξη. </a:t>
            </a:r>
            <a:endParaRPr sz="1850" dirty="0"/>
          </a:p>
          <a:p>
            <a:pPr marL="342900" lvl="0" indent="-342900" algn="l" rtl="0">
              <a:lnSpc>
                <a:spcPct val="80000"/>
              </a:lnSpc>
              <a:spcBef>
                <a:spcPts val="970"/>
              </a:spcBef>
              <a:spcAft>
                <a:spcPts val="0"/>
              </a:spcAft>
              <a:buClr>
                <a:schemeClr val="dk1"/>
              </a:buClr>
              <a:buSzPts val="1850"/>
              <a:buFont typeface="Arial"/>
              <a:buChar char="•"/>
            </a:pPr>
            <a:r>
              <a:rPr lang="pt-PT" sz="1850" dirty="0"/>
              <a:t>Όπου απαιτούνται επιπλήξεις, δηλώστε τις γρήγορα και χωρίς να διακόψετε την τάξη.</a:t>
            </a:r>
            <a:endParaRPr dirty="0"/>
          </a:p>
          <a:p>
            <a:pPr marL="342900" lvl="0" indent="-342900" algn="l" rtl="0">
              <a:lnSpc>
                <a:spcPct val="80000"/>
              </a:lnSpc>
              <a:spcBef>
                <a:spcPts val="970"/>
              </a:spcBef>
              <a:spcAft>
                <a:spcPts val="0"/>
              </a:spcAft>
              <a:buClr>
                <a:schemeClr val="dk1"/>
              </a:buClr>
              <a:buSzPts val="1850"/>
              <a:buFont typeface="Arial"/>
              <a:buChar char="•"/>
            </a:pPr>
            <a:r>
              <a:rPr lang="pt-PT" sz="1850" dirty="0"/>
              <a:t>Όταν είναι απαραίτητο να μιλήσετε σε έναν μαθητή για τη συμπεριφορά του, προσπαθήστε να μιλήσετε ιδιωτικά.</a:t>
            </a:r>
            <a:endParaRPr sz="1850" dirty="0"/>
          </a:p>
          <a:p>
            <a:pPr marL="0" lvl="0" indent="0" algn="l" rtl="0">
              <a:lnSpc>
                <a:spcPct val="80000"/>
              </a:lnSpc>
              <a:spcBef>
                <a:spcPts val="970"/>
              </a:spcBef>
              <a:spcAft>
                <a:spcPts val="0"/>
              </a:spcAft>
              <a:buClr>
                <a:schemeClr val="dk1"/>
              </a:buClr>
              <a:buSzPts val="1850"/>
              <a:buNone/>
            </a:pPr>
            <a:endParaRPr sz="185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pt-PT" sz="4000" dirty="0">
                <a:solidFill>
                  <a:srgbClr val="08A5EF"/>
                </a:solidFill>
                <a:latin typeface="Calibri"/>
                <a:ea typeface="Calibri"/>
                <a:cs typeface="Calibri"/>
                <a:sym typeface="Calibri"/>
              </a:rPr>
              <a:t>Σενάριο 4 - Συμβάν πολιτιστικών διαφορών</a:t>
            </a:r>
            <a:br>
              <a:rPr lang="pt-PT" sz="4000" dirty="0">
                <a:solidFill>
                  <a:srgbClr val="08A5EF"/>
                </a:solidFill>
                <a:latin typeface="Calibri"/>
                <a:ea typeface="Calibri"/>
                <a:cs typeface="Calibri"/>
                <a:sym typeface="Calibri"/>
              </a:rPr>
            </a:br>
            <a:r>
              <a:rPr lang="pt-PT" sz="4000" dirty="0">
                <a:solidFill>
                  <a:srgbClr val="08A5EF"/>
                </a:solidFill>
                <a:latin typeface="Calibri"/>
                <a:ea typeface="Calibri"/>
                <a:cs typeface="Calibri"/>
                <a:sym typeface="Calibri"/>
              </a:rPr>
              <a:t>Θεωρία σ</a:t>
            </a:r>
            <a:r>
              <a:rPr lang="el-GR" sz="4000" dirty="0">
                <a:solidFill>
                  <a:srgbClr val="08A5EF"/>
                </a:solidFill>
                <a:latin typeface="Calibri"/>
                <a:ea typeface="Calibri"/>
                <a:cs typeface="Calibri"/>
                <a:sym typeface="Calibri"/>
              </a:rPr>
              <a:t>υ</a:t>
            </a:r>
            <a:r>
              <a:rPr lang="pt-PT" sz="4000" dirty="0">
                <a:solidFill>
                  <a:srgbClr val="08A5EF"/>
                </a:solidFill>
                <a:latin typeface="Calibri"/>
                <a:ea typeface="Calibri"/>
                <a:cs typeface="Calibri"/>
                <a:sym typeface="Calibri"/>
              </a:rPr>
              <a:t>γκρο</a:t>
            </a:r>
            <a:r>
              <a:rPr lang="el-GR" sz="4000" dirty="0">
                <a:solidFill>
                  <a:srgbClr val="08A5EF"/>
                </a:solidFill>
                <a:latin typeface="Calibri"/>
                <a:ea typeface="Calibri"/>
                <a:cs typeface="Calibri"/>
                <a:sym typeface="Calibri"/>
              </a:rPr>
              <a:t>ύ</a:t>
            </a:r>
            <a:r>
              <a:rPr lang="pt-PT" sz="4000" dirty="0">
                <a:solidFill>
                  <a:srgbClr val="08A5EF"/>
                </a:solidFill>
                <a:latin typeface="Calibri"/>
                <a:ea typeface="Calibri"/>
                <a:cs typeface="Calibri"/>
                <a:sym typeface="Calibri"/>
              </a:rPr>
              <a:t>σ</a:t>
            </a:r>
            <a:r>
              <a:rPr lang="el-GR" sz="4000" dirty="0" err="1">
                <a:solidFill>
                  <a:srgbClr val="08A5EF"/>
                </a:solidFill>
                <a:latin typeface="Calibri"/>
                <a:ea typeface="Calibri"/>
                <a:cs typeface="Calibri"/>
                <a:sym typeface="Calibri"/>
              </a:rPr>
              <a:t>εων</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PT"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Προβλήματα στις σχέσεις μεταξύ </a:t>
            </a:r>
            <a:r>
              <a:rPr lang="el-GR" sz="1800" dirty="0">
                <a:solidFill>
                  <a:srgbClr val="EF8E7B"/>
                </a:solidFill>
              </a:rPr>
              <a:t>συνομήλικων</a:t>
            </a:r>
            <a:endParaRPr lang="pt-PT" sz="1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0" y="0"/>
            <a:ext cx="6840747" cy="1371600"/>
          </a:xfrm>
          <a:prstGeom prst="rect">
            <a:avLst/>
          </a:prstGeom>
          <a:noFill/>
          <a:ln>
            <a:noFill/>
          </a:ln>
        </p:spPr>
        <p:txBody>
          <a:bodyPr spcFirstLastPara="1" wrap="square" lIns="91425" tIns="45700" rIns="91425" bIns="45700" anchor="b" anchorCtr="0">
            <a:normAutofit fontScale="90000"/>
          </a:bodyPr>
          <a:lstStyle/>
          <a:p>
            <a:pPr lvl="0"/>
            <a:r>
              <a:rPr lang="pt-PT" dirty="0"/>
              <a:t>ΣΧΕΣΕΙΣ </a:t>
            </a:r>
            <a:r>
              <a:rPr lang="el-GR" dirty="0"/>
              <a:t>ΜΕΤΑΞΥ ΣΥΜΟΗΛΙΚΩΝ</a:t>
            </a:r>
            <a:r>
              <a:rPr lang="pt-PT" dirty="0"/>
              <a:t>- </a:t>
            </a:r>
            <a:br>
              <a:rPr lang="pt-PT" dirty="0"/>
            </a:br>
            <a:r>
              <a:rPr lang="el-GR" dirty="0"/>
              <a:t>ΣΗΜΑΣΙΑ</a:t>
            </a:r>
            <a:endParaRPr dirty="0"/>
          </a:p>
        </p:txBody>
      </p:sp>
      <p:sp>
        <p:nvSpPr>
          <p:cNvPr id="107" name="Google Shape;107;p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000"/>
              <a:buFont typeface="Arial"/>
              <a:buChar char="•"/>
            </a:pPr>
            <a:r>
              <a:rPr lang="pt-PT" b="0" dirty="0">
                <a:latin typeface="Calibri"/>
                <a:ea typeface="Calibri"/>
                <a:cs typeface="Calibri"/>
                <a:sym typeface="Calibri"/>
              </a:rPr>
              <a:t>Ο τρόπος με τον οποίο αλληλεπιδρά και σχηματίζει σχέσεις με άλλους μέσω της πρώιμης παιδικής ηλικίας, της μέσης παιδικής ηλικίας και της εφηβείας είναι ο ακρογωνιαίος λίθος των περισσότερων σημαντικών αναπτυξιακών θεωριών (π.χ. Erikson, 1968; Parker, Rubin, Erath, Wojslawowicz, &amp; Buskirk, 2006). Ο σχηματισμός κοινωνικών δεξιοτήτων που επιτρέπουν την αποτελεσματική διαπραγμάτευση αλληλεπιδράσεων που σχετίζονται με </a:t>
            </a:r>
            <a:r>
              <a:rPr lang="el-GR" b="0" dirty="0">
                <a:latin typeface="Calibri"/>
                <a:ea typeface="Calibri"/>
                <a:cs typeface="Calibri"/>
                <a:sym typeface="Calibri"/>
              </a:rPr>
              <a:t>συνομήλικους</a:t>
            </a:r>
            <a:r>
              <a:rPr lang="pt-PT" b="0" dirty="0">
                <a:latin typeface="Calibri"/>
                <a:ea typeface="Calibri"/>
                <a:cs typeface="Calibri"/>
                <a:sym typeface="Calibri"/>
              </a:rPr>
              <a:t> και διαπροσωπικών σχέσεων είναι αναμφισβήτητα ένα από τα πιο σημαντικά αναπτυξιακά καθήκοντα. Ως εκ τούτου, οι σχέσεις μεταξύ των </a:t>
            </a:r>
            <a:r>
              <a:rPr lang="el-GR" b="0" dirty="0">
                <a:latin typeface="Calibri"/>
                <a:ea typeface="Calibri"/>
                <a:cs typeface="Calibri"/>
                <a:sym typeface="Calibri"/>
              </a:rPr>
              <a:t>συνομήλικων</a:t>
            </a:r>
            <a:r>
              <a:rPr lang="pt-PT" b="0" dirty="0">
                <a:latin typeface="Calibri"/>
                <a:ea typeface="Calibri"/>
                <a:cs typeface="Calibri"/>
                <a:sym typeface="Calibri"/>
              </a:rPr>
              <a:t> συμβάλλουν σημαντικά σε πολλές πτυχές της φυσιολογικής και μη φυσιολογικής ανάπτυξης (Bukowski &amp; Adams, 2005).</a:t>
            </a:r>
            <a:endParaRPr dirty="0"/>
          </a:p>
          <a:p>
            <a:pPr marL="0" lvl="0" indent="0" algn="l" rtl="0">
              <a:lnSpc>
                <a:spcPct val="100000"/>
              </a:lnSpc>
              <a:spcBef>
                <a:spcPts val="1000"/>
              </a:spcBef>
              <a:spcAft>
                <a:spcPts val="0"/>
              </a:spcAft>
              <a:buClr>
                <a:schemeClr val="dk1"/>
              </a:buClr>
              <a:buSzPts val="2000"/>
              <a:buNone/>
            </a:pPr>
            <a:endParaRPr dirty="0"/>
          </a:p>
        </p:txBody>
      </p:sp>
      <p:pic>
        <p:nvPicPr>
          <p:cNvPr id="108" name="Google Shape;108;p2"/>
          <p:cNvPicPr preferRelativeResize="0"/>
          <p:nvPr/>
        </p:nvPicPr>
        <p:blipFill rotWithShape="1">
          <a:blip r:embed="rId3">
            <a:alphaModFix/>
          </a:blip>
          <a:srcRect/>
          <a:stretch/>
        </p:blipFill>
        <p:spPr>
          <a:xfrm>
            <a:off x="5600341" y="5239949"/>
            <a:ext cx="2232444" cy="1480028"/>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6"/>
              </a:buClr>
              <a:buSzPts val="3240"/>
              <a:buFont typeface="Arial"/>
              <a:buNone/>
            </a:pPr>
            <a:r>
              <a:rPr lang="pt-PT" sz="2916" dirty="0"/>
              <a:t>ΠΙΘΑΝΕΣ ΑΙΤΕΣ ΓΙΑ ΔΥΣΚΟΛΙΕΣ ΣΕ ΣΧΕΣΕΙΣ </a:t>
            </a:r>
            <a:r>
              <a:rPr lang="el-GR" sz="2916" dirty="0"/>
              <a:t>ΣΥΝΟΜΗΛΙΚΩΝ </a:t>
            </a:r>
            <a:endParaRPr sz="2916" dirty="0"/>
          </a:p>
        </p:txBody>
      </p:sp>
      <p:sp>
        <p:nvSpPr>
          <p:cNvPr id="114" name="Google Shape;114;p3"/>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000"/>
              <a:buFont typeface="Arial"/>
              <a:buChar char="•"/>
            </a:pPr>
            <a:r>
              <a:rPr lang="pt-PT"/>
              <a:t>Παρορμητικότητα</a:t>
            </a:r>
            <a:endParaRPr/>
          </a:p>
          <a:p>
            <a:pPr marL="342900" lvl="0" indent="-342900" algn="l" rtl="0">
              <a:lnSpc>
                <a:spcPct val="100000"/>
              </a:lnSpc>
              <a:spcBef>
                <a:spcPts val="1000"/>
              </a:spcBef>
              <a:spcAft>
                <a:spcPts val="0"/>
              </a:spcAft>
              <a:buClr>
                <a:schemeClr val="dk1"/>
              </a:buClr>
              <a:buSzPts val="2000"/>
              <a:buFont typeface="Arial"/>
              <a:buChar char="•"/>
            </a:pPr>
            <a:r>
              <a:rPr lang="pt-PT"/>
              <a:t>Επιθετικότητα</a:t>
            </a:r>
            <a:endParaRPr/>
          </a:p>
          <a:p>
            <a:pPr marL="342900" lvl="0" indent="-342900" algn="l" rtl="0">
              <a:lnSpc>
                <a:spcPct val="100000"/>
              </a:lnSpc>
              <a:spcBef>
                <a:spcPts val="1000"/>
              </a:spcBef>
              <a:spcAft>
                <a:spcPts val="0"/>
              </a:spcAft>
              <a:buClr>
                <a:schemeClr val="dk1"/>
              </a:buClr>
              <a:buSzPts val="2000"/>
              <a:buFont typeface="Arial"/>
              <a:buChar char="•"/>
            </a:pPr>
            <a:r>
              <a:rPr lang="pt-PT"/>
              <a:t>Διαταραχές επικοινωνίας</a:t>
            </a:r>
            <a:endParaRPr/>
          </a:p>
          <a:p>
            <a:pPr marL="342900" lvl="0" indent="-342900" algn="l" rtl="0">
              <a:lnSpc>
                <a:spcPct val="100000"/>
              </a:lnSpc>
              <a:spcBef>
                <a:spcPts val="1000"/>
              </a:spcBef>
              <a:spcAft>
                <a:spcPts val="0"/>
              </a:spcAft>
              <a:buClr>
                <a:schemeClr val="dk1"/>
              </a:buClr>
              <a:buSzPts val="2000"/>
              <a:buFont typeface="Arial"/>
              <a:buChar char="•"/>
            </a:pPr>
            <a:r>
              <a:rPr lang="pt-PT"/>
              <a:t>Εκφοβισμός</a:t>
            </a:r>
            <a:endParaRPr/>
          </a:p>
          <a:p>
            <a:pPr marL="342900" lvl="0" indent="-342900" algn="l" rtl="0">
              <a:lnSpc>
                <a:spcPct val="100000"/>
              </a:lnSpc>
              <a:spcBef>
                <a:spcPts val="1000"/>
              </a:spcBef>
              <a:spcAft>
                <a:spcPts val="0"/>
              </a:spcAft>
              <a:buClr>
                <a:schemeClr val="dk1"/>
              </a:buClr>
              <a:buSzPts val="2000"/>
              <a:buFont typeface="Arial"/>
              <a:buChar char="•"/>
            </a:pPr>
            <a:r>
              <a:rPr lang="pt-PT"/>
              <a:t>Αντι-Κοινωνικές Συμπεριφορές / Συμπεριφορές που παραβιάζουν τους κανόνες</a:t>
            </a:r>
            <a:endParaRPr/>
          </a:p>
          <a:p>
            <a:pPr marL="342900" lvl="0" indent="-342900" algn="l" rtl="0">
              <a:lnSpc>
                <a:spcPct val="100000"/>
              </a:lnSpc>
              <a:spcBef>
                <a:spcPts val="1000"/>
              </a:spcBef>
              <a:spcAft>
                <a:spcPts val="0"/>
              </a:spcAft>
              <a:buClr>
                <a:schemeClr val="dk1"/>
              </a:buClr>
              <a:buSzPts val="2000"/>
              <a:buFont typeface="Arial"/>
              <a:buChar char="•"/>
            </a:pPr>
            <a:r>
              <a:rPr lang="pt-PT"/>
              <a:t>Προβλήματα εσωτερικοποίησης</a:t>
            </a:r>
            <a:endParaRPr/>
          </a:p>
          <a:p>
            <a:pPr marL="342900" lvl="0" indent="-342900" algn="l" rtl="0">
              <a:lnSpc>
                <a:spcPct val="100000"/>
              </a:lnSpc>
              <a:spcBef>
                <a:spcPts val="1000"/>
              </a:spcBef>
              <a:spcAft>
                <a:spcPts val="0"/>
              </a:spcAft>
              <a:buClr>
                <a:schemeClr val="dk1"/>
              </a:buClr>
              <a:buSzPts val="2000"/>
              <a:buFont typeface="Arial"/>
              <a:buChar char="•"/>
            </a:pPr>
            <a:r>
              <a:rPr lang="pt-PT"/>
              <a:t>Πολιτιστικές και ιδεολογικές διαφορές</a:t>
            </a:r>
            <a:endParaRPr/>
          </a:p>
          <a:p>
            <a:pPr marL="342900" lvl="0" indent="-342900" algn="l" rtl="0">
              <a:lnSpc>
                <a:spcPct val="100000"/>
              </a:lnSpc>
              <a:spcBef>
                <a:spcPts val="1000"/>
              </a:spcBef>
              <a:spcAft>
                <a:spcPts val="0"/>
              </a:spcAft>
              <a:buClr>
                <a:schemeClr val="dk1"/>
              </a:buClr>
              <a:buSzPts val="2000"/>
              <a:buFont typeface="Arial"/>
              <a:buChar char="•"/>
            </a:pPr>
            <a:r>
              <a:rPr lang="pt-PT"/>
              <a:t>Αναπηρίες (PHDA)</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240"/>
              <a:buFont typeface="Arial"/>
              <a:buNone/>
            </a:pPr>
            <a:r>
              <a:rPr lang="el-GR" sz="3240" dirty="0"/>
              <a:t>ΠΟΛΙΤΙΣΜΙΚΕΣ ΔΙΑΦΟΡΕΣ ΕΙΣΑΓΩΓΗ</a:t>
            </a:r>
            <a:endParaRPr sz="3240" dirty="0"/>
          </a:p>
        </p:txBody>
      </p:sp>
      <p:sp>
        <p:nvSpPr>
          <p:cNvPr id="120" name="Google Shape;120;p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850"/>
              <a:buNone/>
            </a:pPr>
            <a:r>
              <a:rPr lang="pt-PT" sz="1850" dirty="0"/>
              <a:t>Μία από τις πολλαπλές αιτίες των δυσκολιών στις σχέσεις μεταξύ </a:t>
            </a:r>
            <a:r>
              <a:rPr lang="el-GR" sz="1850" dirty="0"/>
              <a:t>συνομήλικων</a:t>
            </a:r>
            <a:r>
              <a:rPr lang="pt-PT" sz="1850" dirty="0"/>
              <a:t> είναι οι πολιτισμικές διαφορές μεταξύ τους. Μερικές φορές οι νέοι δεν μπορούν να δεχτούν τη διαφορά.</a:t>
            </a:r>
            <a:endParaRPr dirty="0"/>
          </a:p>
          <a:p>
            <a:pPr marL="0" lvl="0" indent="0" algn="l" rtl="0">
              <a:lnSpc>
                <a:spcPct val="90000"/>
              </a:lnSpc>
              <a:spcBef>
                <a:spcPts val="970"/>
              </a:spcBef>
              <a:spcAft>
                <a:spcPts val="0"/>
              </a:spcAft>
              <a:buClr>
                <a:schemeClr val="dk1"/>
              </a:buClr>
              <a:buSzPts val="1850"/>
              <a:buNone/>
            </a:pPr>
            <a:endParaRPr sz="1850" dirty="0"/>
          </a:p>
          <a:p>
            <a:pPr marL="0" lvl="0" indent="0" algn="l" rtl="0">
              <a:lnSpc>
                <a:spcPct val="90000"/>
              </a:lnSpc>
              <a:spcBef>
                <a:spcPts val="970"/>
              </a:spcBef>
              <a:spcAft>
                <a:spcPts val="0"/>
              </a:spcAft>
              <a:buClr>
                <a:schemeClr val="dk1"/>
              </a:buClr>
              <a:buSzPts val="1850"/>
              <a:buNone/>
            </a:pPr>
            <a:r>
              <a:rPr lang="pt-PT" sz="1850" dirty="0"/>
              <a:t>Ο πολιτισμός μπορεί να οριστεί ως ένα σύνολο προτύπων συμπεριφοράς, πεποιθήσεων, γνώσεων και εθίμων που διακρίνουν μια κοινωνική ομάδα. Μπορεί επίσης να ειπωθεί ότι είναι μια εξελικτική μορφή ή στάδιο των παραδόσεων και των πνευματικών, ηθικών, πνευματικών αξιών ενός συγκεκριμένου τόπου ή περιόδου. Συνδέεται στενά με τη γλώσσα και το αντίστροφο, καθώς η γλώσσα είναι η πηγή έκφρασης του πολιτισμού των ανθρώπων. Γι’</a:t>
            </a:r>
            <a:r>
              <a:rPr lang="el-GR" sz="1850" dirty="0"/>
              <a:t> </a:t>
            </a:r>
            <a:r>
              <a:rPr lang="pt-PT" sz="1850" dirty="0"/>
              <a:t>αυτό προκύπτουν προβλήματα στην κοινωνία μας λόγω έλλειψης κατανόησης ή αποδοχής των εθίμων και του τρόπου ζωής των συνομιλητών μας. Ο πολιτισμός είναι επίσης δυναμικός στο ότι τα άτομα, οι πρακτικές και τα περιβάλλοντα αλλάζουν συνεχώς και έτσι είναι δύσκολο να έχουμε έναν μόνο ορισμό του πολιτισμού.</a:t>
            </a:r>
            <a:endParaRPr dirty="0"/>
          </a:p>
          <a:p>
            <a:pPr marL="0" lvl="0" indent="0" algn="l" rtl="0">
              <a:lnSpc>
                <a:spcPct val="90000"/>
              </a:lnSpc>
              <a:spcBef>
                <a:spcPts val="970"/>
              </a:spcBef>
              <a:spcAft>
                <a:spcPts val="0"/>
              </a:spcAft>
              <a:buClr>
                <a:schemeClr val="dk1"/>
              </a:buClr>
              <a:buSzPts val="1850"/>
              <a:buNone/>
            </a:pPr>
            <a:endParaRPr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457200" y="152718"/>
            <a:ext cx="6271404" cy="1371600"/>
          </a:xfrm>
          <a:prstGeom prst="rect">
            <a:avLst/>
          </a:prstGeom>
          <a:noFill/>
          <a:ln>
            <a:noFill/>
          </a:ln>
        </p:spPr>
        <p:txBody>
          <a:bodyPr spcFirstLastPara="1" wrap="square" lIns="91425" tIns="45700" rIns="91425" bIns="45700" anchor="b" anchorCtr="0">
            <a:noAutofit/>
          </a:bodyPr>
          <a:lstStyle/>
          <a:p>
            <a:pPr lvl="0">
              <a:buSzPts val="2400"/>
            </a:pPr>
            <a:r>
              <a:rPr lang="pt-PT" sz="2400" dirty="0"/>
              <a:t>ΣΤΡΑΤΗΓΙΚΕΣ ΓΙΑ ΤΗΝ ΠΡΟΩΘΗΣΗ ΤΩΝ ΣΧΕΣΕΩΝ</a:t>
            </a:r>
            <a:r>
              <a:rPr lang="el-GR" sz="2400" dirty="0"/>
              <a:t> ΜΕΤΑΞΥ ΣΥΝΟΜΗΛΙΚΩΝ</a:t>
            </a:r>
            <a:br>
              <a:rPr lang="pt-PT" sz="2400" dirty="0"/>
            </a:br>
            <a:r>
              <a:rPr lang="pt-PT" sz="2400" dirty="0"/>
              <a:t>ΠΑΡΑΔΕΙΓΜΑΤΑ ΜΙΚΡΟ-ΑΛΛΑΓΩΝ Σ</a:t>
            </a:r>
            <a:r>
              <a:rPr lang="el-GR" sz="2400" dirty="0"/>
              <a:t>Ε</a:t>
            </a:r>
            <a:r>
              <a:rPr lang="pt-PT" sz="2400" dirty="0"/>
              <a:t> </a:t>
            </a:r>
            <a:r>
              <a:rPr lang="el-GR" sz="2400" dirty="0"/>
              <a:t>ΡΟΥΤΙΝΕΣ</a:t>
            </a:r>
            <a:r>
              <a:rPr lang="pt-PT" sz="2400" dirty="0"/>
              <a:t> ΚΑΙ ΠΡΑΚΤΙΚΕΣ</a:t>
            </a:r>
            <a:endParaRPr sz="2400" dirty="0"/>
          </a:p>
        </p:txBody>
      </p:sp>
      <p:sp>
        <p:nvSpPr>
          <p:cNvPr id="149" name="Google Shape;149;p8"/>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ts val="1100"/>
              <a:buNone/>
            </a:pPr>
            <a:r>
              <a:rPr lang="pt-PT" dirty="0"/>
              <a:t>ΕΠΙΤΡΕΠΤΙΚΗ ΣΥΓΚΡΟΥΣΗ ΚΑΙ ΔΙΑΦΟΡΑ</a:t>
            </a:r>
            <a:endParaRPr dirty="0"/>
          </a:p>
          <a:p>
            <a:pPr marL="0" lvl="0" indent="0" algn="l" rtl="0">
              <a:spcBef>
                <a:spcPts val="360"/>
              </a:spcBef>
              <a:spcAft>
                <a:spcPts val="0"/>
              </a:spcAft>
              <a:buClr>
                <a:schemeClr val="dk1"/>
              </a:buClr>
              <a:buSzPts val="1100"/>
              <a:buNone/>
            </a:pPr>
            <a:r>
              <a:rPr lang="pt-PT" dirty="0"/>
              <a:t>• Ζητήστε από τους μαθητές να επισημάνουν τους χάρτες της παιδικής χαράς με τα μέρη όπου συμβαίνει εκφοβισμός και να σχεδιάσετε επιπλέον επίβλεψη αυτών των χώρων.</a:t>
            </a:r>
            <a:endParaRPr dirty="0"/>
          </a:p>
          <a:p>
            <a:pPr marL="0" lvl="0" indent="0" algn="l" rtl="0">
              <a:spcBef>
                <a:spcPts val="360"/>
              </a:spcBef>
              <a:spcAft>
                <a:spcPts val="0"/>
              </a:spcAft>
              <a:buClr>
                <a:schemeClr val="dk1"/>
              </a:buClr>
              <a:buSzPts val="1100"/>
              <a:buNone/>
            </a:pPr>
            <a:r>
              <a:rPr lang="pt-PT" dirty="0"/>
              <a:t>• Ενθαρρύνετε τους μαθητές που είναι οι στόχοι του εκφοβισμού να παίξουν κοντά σε επόπτες.</a:t>
            </a:r>
            <a:endParaRPr dirty="0"/>
          </a:p>
          <a:p>
            <a:pPr marL="0" lvl="0" indent="0" algn="l" rtl="0">
              <a:spcBef>
                <a:spcPts val="360"/>
              </a:spcBef>
              <a:spcAft>
                <a:spcPts val="0"/>
              </a:spcAft>
              <a:buClr>
                <a:schemeClr val="dk1"/>
              </a:buClr>
              <a:buSzPts val="1100"/>
              <a:buNone/>
            </a:pPr>
            <a:r>
              <a:rPr lang="pt-PT" dirty="0"/>
              <a:t>• Πραγματοποιήστε συναντήσεις στην τάξη για να αυξήσετε την ενσυναίσθηση στους μαθητές που παρατηρούν εκφοβισμό και να τους προετοιμάσουν να το σταματήσουν.</a:t>
            </a:r>
            <a:endParaRPr dirty="0"/>
          </a:p>
          <a:p>
            <a:pPr marL="0" lvl="0" indent="0" algn="l" rtl="0">
              <a:spcBef>
                <a:spcPts val="360"/>
              </a:spcBef>
              <a:spcAft>
                <a:spcPts val="0"/>
              </a:spcAft>
              <a:buClr>
                <a:schemeClr val="dk1"/>
              </a:buClr>
              <a:buSzPts val="1100"/>
              <a:buNone/>
            </a:pPr>
            <a:r>
              <a:rPr lang="pt-PT" dirty="0"/>
              <a:t>• Συναντηθείτε με όλους τους επόπτες της παιδικής χαράς για να συζητήσετε επιθετικές συγκρούσεις και τρόπους διακοπής της.</a:t>
            </a:r>
            <a:endParaRPr dirty="0"/>
          </a:p>
          <a:p>
            <a:pPr marL="0" lvl="0" indent="0" algn="l" rtl="0">
              <a:spcBef>
                <a:spcPts val="360"/>
              </a:spcBef>
              <a:spcAft>
                <a:spcPts val="0"/>
              </a:spcAft>
              <a:buClr>
                <a:schemeClr val="dk1"/>
              </a:buClr>
              <a:buSzPts val="1100"/>
              <a:buNone/>
            </a:pPr>
            <a:r>
              <a:rPr lang="pt-PT" dirty="0"/>
              <a:t>• Ευαισθητοποιήστε τους μαθητές στον εκφοβισμό χρησιμοποιώντας ένα βίντεο ή ένα βιβλίο για να προκαλέσετε μια συζήτηση στην τάξη για το πώς αισθάνεται ο εκφοβισμός.</a:t>
            </a:r>
            <a:endParaRPr dirty="0"/>
          </a:p>
          <a:p>
            <a:pPr marL="0" lvl="0" indent="0" algn="l" rtl="0">
              <a:spcBef>
                <a:spcPts val="400"/>
              </a:spcBef>
              <a:spcAft>
                <a:spcPts val="0"/>
              </a:spcAft>
              <a:buClr>
                <a:schemeClr val="dk1"/>
              </a:buClr>
              <a:buSzPts val="2000"/>
              <a:buNone/>
            </a:pP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457200" y="152718"/>
            <a:ext cx="6116128" cy="1371600"/>
          </a:xfrm>
          <a:prstGeom prst="rect">
            <a:avLst/>
          </a:prstGeom>
          <a:noFill/>
          <a:ln>
            <a:noFill/>
          </a:ln>
        </p:spPr>
        <p:txBody>
          <a:bodyPr spcFirstLastPara="1" wrap="square" lIns="91425" tIns="45700" rIns="91425" bIns="45700" anchor="b" anchorCtr="0">
            <a:normAutofit/>
          </a:bodyPr>
          <a:lstStyle/>
          <a:p>
            <a:pPr lvl="0"/>
            <a:r>
              <a:rPr lang="el-GR" dirty="0"/>
              <a:t>ΠΟΛΙΤΙΣΜΙΚΕΣ ΔΙΑΦΟΡΕΣ ΕΙΣΑΓΩΓΗ</a:t>
            </a:r>
            <a:endParaRPr dirty="0"/>
          </a:p>
        </p:txBody>
      </p:sp>
      <p:pic>
        <p:nvPicPr>
          <p:cNvPr id="126" name="Google Shape;126;p5" descr="Organization Change / Organization Development. Structure should follow  strategy Growth –Concentration –Diversification Stability –No change  Retrenchment. - ppt download"/>
          <p:cNvPicPr preferRelativeResize="0">
            <a:picLocks noGrp="1"/>
          </p:cNvPicPr>
          <p:nvPr>
            <p:ph type="body" idx="1"/>
          </p:nvPr>
        </p:nvPicPr>
        <p:blipFill rotWithShape="1">
          <a:blip r:embed="rId3">
            <a:alphaModFix/>
          </a:blip>
          <a:srcRect/>
          <a:stretch/>
        </p:blipFill>
        <p:spPr>
          <a:xfrm>
            <a:off x="1351491" y="1752600"/>
            <a:ext cx="5831417" cy="437356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buSzPts val="3240"/>
            </a:pPr>
            <a:r>
              <a:rPr lang="el-GR" sz="3240" dirty="0"/>
              <a:t>ΠΟΛΙΤΙΣΜΙΚΕΣ ΔΙΑΦΟΡΕΣ ΕΙΣΑΓΩΓΗ</a:t>
            </a:r>
            <a:endParaRPr sz="3240" dirty="0"/>
          </a:p>
        </p:txBody>
      </p:sp>
      <p:sp>
        <p:nvSpPr>
          <p:cNvPr id="132" name="Google Shape;132;p6"/>
          <p:cNvSpPr txBox="1">
            <a:spLocks noGrp="1"/>
          </p:cNvSpPr>
          <p:nvPr>
            <p:ph type="body" idx="1"/>
          </p:nvPr>
        </p:nvSpPr>
        <p:spPr>
          <a:xfrm>
            <a:off x="457199" y="1752600"/>
            <a:ext cx="7996687" cy="4952682"/>
          </a:xfrm>
          <a:prstGeom prst="rect">
            <a:avLst/>
          </a:prstGeom>
          <a:noFill/>
          <a:ln>
            <a:noFill/>
          </a:ln>
        </p:spPr>
        <p:txBody>
          <a:bodyPr spcFirstLastPara="1" wrap="square" lIns="91425" tIns="45700" rIns="91425" bIns="45700" anchor="t" anchorCtr="0">
            <a:normAutofit/>
          </a:bodyPr>
          <a:lstStyle/>
          <a:p>
            <a:pPr marL="0" lvl="0" indent="0">
              <a:lnSpc>
                <a:spcPct val="80000"/>
              </a:lnSpc>
              <a:spcBef>
                <a:spcPts val="0"/>
              </a:spcBef>
              <a:buSzPts val="1850"/>
            </a:pPr>
            <a:r>
              <a:rPr lang="pt-PT" sz="1850" dirty="0"/>
              <a:t>Σε μια κοινωνία που γίνεται ολοένα και πιο πολυπολιτισμική, της οποίας «η πλειονότητα των πολιτισμών, των εθνοτήτων, των θρησκειών, των κοσμοθεωρήσεων και άλλων διαστάσεων ταυτότητας διεισδύει όλο και περισσότερο στα διάφορα πεδία της σύγχρονης ζωής», η πολυπολιτισμικότητα αναδύεται ως μια έννοια που μας επιτρέπει να αμφισβητούμε την «ανωτερότητα» γενικής και καθολικής γνώσης στο σχολικό πρόγραμμα και τις παιδαγωγικές πρακτικές που αναπτύσσονται πάνω από συγκεκριμένες και τοπικές γνώσεις. Η προοπτική της πολυπολιτισμικότητας υποστηρίζει μια εκπαίδευση όπου η διαφορετικότητα δεν παρατηρείται μόνο, αλλά επίσης περιλαμβάνεται και εκτιμάται στο πρόγραμμα σπουδών και τις παιδαγωγικές πρακτικές. Επομένως, μετά από αυτήν τη σκέψη, ο ρόλος του δασκάλου θα είναι κρίσιμος για μια αλληλεξάρτηση μεταξύ των διαφορετικών πολιτισμών που υπάρχουν στο σχολείο. Αυτή είναι η πραγματικότητα που έχουμε αυτή τη στιγμή,</a:t>
            </a:r>
            <a:r>
              <a:rPr lang="el-GR" sz="1850" dirty="0"/>
              <a:t> και τότε πρέπει να κατανοήσουμε και να μεταμορφώσουμε ό,τι είναι απαραίτητο για την πλήρη ένταξη και επιτυχία των μαθητών, ανεξάρτητα από την πατρίδα τους, την εθνικότητα ή το κοινωνικό τους υπόβαθρο.</a:t>
            </a:r>
            <a:endParaRPr sz="185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990e692c44_0_0"/>
          <p:cNvSpPr txBox="1">
            <a:spLocks noGrp="1"/>
          </p:cNvSpPr>
          <p:nvPr>
            <p:ph type="title"/>
          </p:nvPr>
        </p:nvSpPr>
        <p:spPr>
          <a:xfrm>
            <a:off x="457200" y="152718"/>
            <a:ext cx="606643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600"/>
              <a:buNone/>
            </a:pPr>
            <a:r>
              <a:rPr lang="pt-PT" dirty="0"/>
              <a:t>ΠΟΛΙΤΙΣΜΙΚΕΣ ΔΙΑΦΟΡΕΣ</a:t>
            </a:r>
            <a:br>
              <a:rPr lang="pt-PT" dirty="0"/>
            </a:br>
            <a:r>
              <a:rPr lang="pt-PT" dirty="0"/>
              <a:t>ΕΙΣΑΓΩΓΗ</a:t>
            </a:r>
            <a:endParaRPr dirty="0"/>
          </a:p>
        </p:txBody>
      </p:sp>
      <p:sp>
        <p:nvSpPr>
          <p:cNvPr id="139" name="Google Shape;139;g990e692c44_0_0"/>
          <p:cNvSpPr txBox="1">
            <a:spLocks noGrp="1"/>
          </p:cNvSpPr>
          <p:nvPr>
            <p:ph type="body" idx="1"/>
          </p:nvPr>
        </p:nvSpPr>
        <p:spPr>
          <a:xfrm>
            <a:off x="457200" y="1524318"/>
            <a:ext cx="7620000" cy="4373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pt-PT" sz="1400" b="0" dirty="0">
                <a:solidFill>
                  <a:srgbClr val="333333"/>
                </a:solidFill>
                <a:highlight>
                  <a:srgbClr val="FFFFFF"/>
                </a:highlight>
              </a:rPr>
              <a:t>Ο καθένας έχει μια πολιτιστική ταυτότητα, τη</a:t>
            </a:r>
            <a:r>
              <a:rPr lang="el-GR" sz="1400" b="0" dirty="0">
                <a:solidFill>
                  <a:srgbClr val="333333"/>
                </a:solidFill>
                <a:highlight>
                  <a:srgbClr val="FFFFFF"/>
                </a:highlight>
              </a:rPr>
              <a:t>ν οποία συχνά δε συνειδητοποιούν, </a:t>
            </a:r>
            <a:r>
              <a:rPr lang="pt-PT" sz="1400" b="0" dirty="0">
                <a:solidFill>
                  <a:srgbClr val="333333"/>
                </a:solidFill>
                <a:highlight>
                  <a:srgbClr val="FFFFFF"/>
                </a:highlight>
              </a:rPr>
              <a:t>επειδή είναι</a:t>
            </a:r>
            <a:r>
              <a:rPr lang="el-GR" sz="1400" b="0" dirty="0">
                <a:solidFill>
                  <a:srgbClr val="333333"/>
                </a:solidFill>
                <a:highlight>
                  <a:srgbClr val="FFFFFF"/>
                </a:highlight>
              </a:rPr>
              <a:t> </a:t>
            </a:r>
            <a:r>
              <a:rPr lang="pt-PT" sz="1400" b="0" dirty="0">
                <a:solidFill>
                  <a:srgbClr val="333333"/>
                </a:solidFill>
                <a:highlight>
                  <a:srgbClr val="FFFFFF"/>
                </a:highlight>
              </a:rPr>
              <a:t>μέρος </a:t>
            </a:r>
            <a:r>
              <a:rPr lang="el-GR" sz="1400" b="0" dirty="0">
                <a:solidFill>
                  <a:srgbClr val="333333"/>
                </a:solidFill>
                <a:highlight>
                  <a:srgbClr val="FFFFFF"/>
                </a:highlight>
              </a:rPr>
              <a:t>τους</a:t>
            </a:r>
            <a:r>
              <a:rPr lang="pt-PT" sz="1400" b="0" dirty="0">
                <a:solidFill>
                  <a:srgbClr val="333333"/>
                </a:solidFill>
                <a:highlight>
                  <a:srgbClr val="FFFFFF"/>
                </a:highlight>
              </a:rPr>
              <a:t>. Ωστόσο, σε χώρες με εθνοτικές, θρησκευτικές ή γλωσσικές μειονότητες ή μειονότητες αυτοχθούς προέλευσης, η πολιτιστική ταυτότητα γίνεται συχνά ζήτημα ανθρωπίνων δικαιωμάτων, ειδικά όταν μια πιο ισχυρή ομάδα επιδιώκει να επιβάλει τον πολιτισμό της σε λιγότερο ισχυρές ομάδες.</a:t>
            </a:r>
            <a:endParaRPr sz="1400" b="0" dirty="0">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pt-PT" sz="1400" b="0" dirty="0">
                <a:solidFill>
                  <a:srgbClr val="333333"/>
                </a:solidFill>
                <a:highlight>
                  <a:srgbClr val="FFFFFF"/>
                </a:highlight>
              </a:rPr>
              <a:t>Η Σύμβαση για τα Δικαιώματα του Παιδιού δίνει ιδιαίτερη προσοχή στο δικαίωμα ενός παιδιού στην πολιτιστική του ταυτότητα. Το άρθρο 29 εγγυάται σε ένα παιδί μια εκπαίδευση που αναπτύσσει σεβασμό για τον πολιτισμό, τη γλώσσα και τις αξίες του.</a:t>
            </a:r>
            <a:endParaRPr sz="1400" b="0" dirty="0">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pt-PT" sz="1400" b="0" dirty="0">
                <a:solidFill>
                  <a:srgbClr val="333333"/>
                </a:solidFill>
                <a:highlight>
                  <a:srgbClr val="FFFFFF"/>
                </a:highlight>
              </a:rPr>
              <a:t>Το άρθρο 30 αναγνωρίζει ιδιαίτερα το δικαίωμα των παιδιών των μειονοτικών κοινοτήτων και των αυτόχθονων πληθυσμών να απολαμβάνουν τον πολιτισμό τους και να ασκούν τη θρησκεία και τη γλώσσα τους και το άρθρο 31 αναγνωρίζει το δικαίωμα ενός παιδιού να συμμετέχει πλήρως στην πολιτιστική και καλλιτεχνική ζωή.</a:t>
            </a:r>
            <a:endParaRPr sz="1400" b="0" dirty="0">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pt-PT" sz="1400" b="0" dirty="0">
                <a:solidFill>
                  <a:srgbClr val="333333"/>
                </a:solidFill>
                <a:highlight>
                  <a:srgbClr val="FFFFFF"/>
                </a:highlight>
              </a:rPr>
              <a:t>Η Οικουμενική Διακήρυξη της UNESCO για την Πολιτιστική Ποικιλομορφία τονίζει τη σχέση μεταξύ της πολιτιστικής ταυτότητας και της ποικιλομορφίας: «Ο πολιτισμός παίρνει διάφορες μορφές σε χρόνο και χώρο. Αυτή η ποικιλομορφία ενσωματώνεται στη μοναδικότητα και τον αριθμό των ταυτοτήτων των ομάδων και των κοινωνιών που αποτελούν την ανθρωπότητα. Ως πηγή ανταλλαγή</a:t>
            </a:r>
            <a:r>
              <a:rPr lang="el-GR" sz="1400" b="0" dirty="0">
                <a:solidFill>
                  <a:srgbClr val="333333"/>
                </a:solidFill>
                <a:highlight>
                  <a:srgbClr val="FFFFFF"/>
                </a:highlight>
              </a:rPr>
              <a:t>ς</a:t>
            </a:r>
            <a:r>
              <a:rPr lang="pt-PT" sz="1400" b="0" dirty="0">
                <a:solidFill>
                  <a:srgbClr val="333333"/>
                </a:solidFill>
                <a:highlight>
                  <a:srgbClr val="FFFFFF"/>
                </a:highlight>
              </a:rPr>
              <a:t>, καινοτομία</a:t>
            </a:r>
            <a:r>
              <a:rPr lang="el-GR" sz="1400" b="0" dirty="0">
                <a:solidFill>
                  <a:srgbClr val="333333"/>
                </a:solidFill>
                <a:highlight>
                  <a:srgbClr val="FFFFFF"/>
                </a:highlight>
              </a:rPr>
              <a:t>ς</a:t>
            </a:r>
            <a:r>
              <a:rPr lang="pt-PT" sz="1400" b="0" dirty="0">
                <a:solidFill>
                  <a:srgbClr val="333333"/>
                </a:solidFill>
                <a:highlight>
                  <a:srgbClr val="FFFFFF"/>
                </a:highlight>
              </a:rPr>
              <a:t> και δημιουργικότητα</a:t>
            </a:r>
            <a:r>
              <a:rPr lang="el-GR" sz="1400" b="0" dirty="0">
                <a:solidFill>
                  <a:srgbClr val="333333"/>
                </a:solidFill>
                <a:highlight>
                  <a:srgbClr val="FFFFFF"/>
                </a:highlight>
              </a:rPr>
              <a:t>ς</a:t>
            </a:r>
            <a:r>
              <a:rPr lang="pt-PT" sz="1400" b="0" dirty="0">
                <a:solidFill>
                  <a:srgbClr val="333333"/>
                </a:solidFill>
                <a:highlight>
                  <a:srgbClr val="FFFFFF"/>
                </a:highlight>
              </a:rPr>
              <a:t>, η πολιτιστική ποικιλομορφία είναι τόσο απαραίτητη για την ανθρωπότητα όσο η βιοποικιλότητα είναι για τη φύση "(άρθρο 1).</a:t>
            </a:r>
            <a:endParaRPr sz="1400" b="0" dirty="0">
              <a:solidFill>
                <a:srgbClr val="333333"/>
              </a:solidFill>
              <a:highlight>
                <a:srgbClr val="FFFFFF"/>
              </a:highlight>
            </a:endParaRPr>
          </a:p>
          <a:p>
            <a:pPr marL="0" lvl="0" indent="0" algn="l" rtl="0">
              <a:lnSpc>
                <a:spcPct val="100000"/>
              </a:lnSpc>
              <a:spcBef>
                <a:spcPts val="1200"/>
              </a:spcBef>
              <a:spcAft>
                <a:spcPts val="600"/>
              </a:spcAft>
              <a:buSzPts val="1800"/>
              <a:buNone/>
            </a:pPr>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buSzPts val="3240"/>
            </a:pPr>
            <a:r>
              <a:rPr lang="pt-PT" sz="3200" dirty="0"/>
              <a:t>ΠΟΛΙΤΙΣΜΙΚΕΣ ΔΙΑΦΟΡΕΣ</a:t>
            </a:r>
            <a:br>
              <a:rPr lang="pt-PT" sz="3200" dirty="0"/>
            </a:br>
            <a:r>
              <a:rPr lang="el-GR" sz="3200" dirty="0"/>
              <a:t>ΕΠΕΞΗΓΗΣΕΙΣ</a:t>
            </a:r>
            <a:endParaRPr sz="3240" dirty="0"/>
          </a:p>
        </p:txBody>
      </p:sp>
      <p:sp>
        <p:nvSpPr>
          <p:cNvPr id="145" name="Google Shape;145;p7"/>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700"/>
              <a:buNone/>
            </a:pPr>
            <a:r>
              <a:rPr lang="pt-PT" sz="1700" dirty="0"/>
              <a:t>Διαφορετικές εκδηλώσεις προκατάληψης, διακρίσεων, διαφόρων μορφών βίας - σωματική, συμβολική, εκφοβισμός - ομοφοβία, θρησκευτική μισαλλοδοξία, στερεότυπα φύλου, αποκλεισμός ατόμων με ειδικές ανάγκες, μεταξύ άλλων, υπάρχουν στην κοινωνία μας καθώς και στην καθημερινή ζωή των σχολείων. Και οι περισσότερες από αυτές τις εκδηλώσεις, στο σχολικό περιβάλλον, δίνονται από την ομάδα συνομηλίκων. Οι νέοι, μεταξύ αυτών, κατηγορούνται και αποδυναμώνουν. Αυτές οι επιθέσεις είναι πολύ συχνές στους νέους μετανάστες, οι οποίοι αντιμετωπίζουν ήδη μεγαλύτερες δυσκολίες επειδή αφήνουν τη χώρα καταγωγής τους για να ξεκινήσουν μια νέα ιστορία σε μια εντελώς νέα χώρα και η προσαρμογή δεν είναι πάντα μια εύκολη διαδικασία. Οι πολιτισμικές διαφορές είναι μερικές φορές πολύ εμφανείς και όταν ενσωματώνουν αυτούς τους νέους στη σχολική κοινότητα, περνούν από εξαιρετικά περίπλοκες καταστάσεις.</a:t>
            </a:r>
            <a:endParaRPr dirty="0"/>
          </a:p>
          <a:p>
            <a:pPr marL="0" lvl="0" indent="0" algn="l" rtl="0">
              <a:lnSpc>
                <a:spcPct val="90000"/>
              </a:lnSpc>
              <a:spcBef>
                <a:spcPts val="940"/>
              </a:spcBef>
              <a:spcAft>
                <a:spcPts val="0"/>
              </a:spcAft>
              <a:buClr>
                <a:schemeClr val="dk1"/>
              </a:buClr>
              <a:buSzPts val="1700"/>
              <a:buNone/>
            </a:pPr>
            <a:r>
              <a:rPr lang="pt-PT" sz="1700" dirty="0"/>
              <a:t>Αυτή η πραγματικότητα σημαίνει ότι εάν θέλουμε να ενισχύσουμε τις διαδικασίες μαθησιακής μάθησης με σκοπό να διασφαλίσουμε σε όλους το δικαίωμα στην εκπαίδευση, πρέπει να επιβεβαιώσουμε την επείγουσα ανάγκη να εργαστούμε σε θέματα που σχετίζονται με την αναγνώριση και την εκτίμηση των πολιτιστικών διαφορών στο σχολικό πλαίσιο. </a:t>
            </a:r>
            <a:endParaRPr sz="17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lvl="0">
              <a:buSzPts val="3240"/>
            </a:pPr>
            <a:r>
              <a:rPr lang="pt-PT" dirty="0"/>
              <a:t>ΠΟΛΙΤΙΣΜΙΚΕΣ ΔΙΑΦΟΡΕΣ</a:t>
            </a:r>
            <a:br>
              <a:rPr lang="pt-PT" dirty="0"/>
            </a:br>
            <a:r>
              <a:rPr lang="el-GR" dirty="0"/>
              <a:t>ΕΠΕΞΗΓΗΣΕΙΣ</a:t>
            </a:r>
            <a:endParaRPr sz="3240" dirty="0"/>
          </a:p>
        </p:txBody>
      </p:sp>
      <p:sp>
        <p:nvSpPr>
          <p:cNvPr id="151" name="Google Shape;151;p8"/>
          <p:cNvSpPr txBox="1">
            <a:spLocks noGrp="1"/>
          </p:cNvSpPr>
          <p:nvPr>
            <p:ph type="body" idx="1"/>
          </p:nvPr>
        </p:nvSpPr>
        <p:spPr>
          <a:xfrm>
            <a:off x="457199" y="1752600"/>
            <a:ext cx="7841411" cy="4630947"/>
          </a:xfrm>
          <a:prstGeom prst="rect">
            <a:avLst/>
          </a:prstGeom>
          <a:noFill/>
          <a:ln>
            <a:noFill/>
          </a:ln>
        </p:spPr>
        <p:txBody>
          <a:bodyPr spcFirstLastPara="1" wrap="square" lIns="91425" tIns="45700" rIns="91425" bIns="45700" anchor="t" anchorCtr="0">
            <a:normAutofit/>
          </a:bodyPr>
          <a:lstStyle/>
          <a:p>
            <a:pPr marL="0" lvl="0" indent="0">
              <a:lnSpc>
                <a:spcPct val="80000"/>
              </a:lnSpc>
              <a:spcBef>
                <a:spcPts val="0"/>
              </a:spcBef>
              <a:buSzPts val="1400"/>
            </a:pPr>
            <a:r>
              <a:rPr lang="pt-PT" sz="1400" dirty="0"/>
              <a:t>Μία από τις μεγάλες προκλήσεις που αντιμετωπίζουν τα σχολεία και οι εκπαιδευτικοί σήμερα είναι η καθιέρωση ενός πραγματικού οράματος της παιδαγωγικής πρακτικής σε σχέση με την πολιτιστική ποικιλομορφία, θεωρώντας την ως μέσο μετατροπής της τάξης σε ένα σημαντικό μαθησιακό περιβάλλον για τους μαθητές. Αυτή δεν είναι μια απλή διαδικασία. Αντιθέτως, θα απαιτήσει από το σχολείο να λάβει θέση αλλαγής, αναδημιουργώντας από τον προγραμματισμό προγραμμάτων σπουδών, εφαρμόζοντας νέες στρατηγικές, εργαζόμαστε σε ένα νέο πρόγραμμα σπουδών, προετοιμάζοντας επίσης επαγγελματίες της εκπαίδευσης, συνεργαζόμενοι με γονείς και την κοινότητα, συμπεριλαμβανομένων έργων που στοχεύουν σε αυτ</a:t>
            </a:r>
            <a:r>
              <a:rPr lang="el-GR" sz="1400" dirty="0"/>
              <a:t>ή</a:t>
            </a:r>
            <a:r>
              <a:rPr lang="pt-PT" sz="1400" dirty="0"/>
              <a:t> τ</a:t>
            </a:r>
            <a:r>
              <a:rPr lang="el-GR" sz="1400" dirty="0"/>
              <a:t>η</a:t>
            </a:r>
            <a:r>
              <a:rPr lang="pt-PT" sz="1400" dirty="0"/>
              <a:t>ν πολιτισ</a:t>
            </a:r>
            <a:r>
              <a:rPr lang="el-GR" sz="1400" dirty="0"/>
              <a:t>μ</a:t>
            </a:r>
            <a:r>
              <a:rPr lang="pt-PT" sz="1400" dirty="0"/>
              <a:t>ικ</a:t>
            </a:r>
            <a:r>
              <a:rPr lang="el-GR" sz="1400" dirty="0"/>
              <a:t>ή</a:t>
            </a:r>
            <a:r>
              <a:rPr lang="pt-PT" sz="1400" dirty="0"/>
              <a:t> πολυμορφία στο πολιτικό παιδαγωγικό του έργο, μέσω της συμμετοχικής δράσης όλων εκείνων που ασχολούνται άμεσα ή έμμεσα με το σχολείο. Ένας από τους ρόλους του σχολείου σε αυτόν τον τομέα θα ήταν να εκπαιδεύσει πολίτες συνείδησης και κριτικής σκέψης, ικανός να κρίνει τι είναι καλύτερο για αυτούς και για την κοινωνία · και το κύριο, με σεβασμό στις ατομικότητες των άλλων, δηλαδή ενός πολίτη που ασκεί πλήρη ιθαγένεια. Ένας από τους πιο σημαντικούς παράγοντες για να εκτιμηθούν και να επισημανθούν αυτές οι κουλτούρες είναι ότι όλοι οι πράκτορες που ενεργούν μέσα στο σχολείο εισάγονται και εμπλέκονται στη βελτίωση αυτού του προβλήματος, καθώς επίσης καταπολεμούν τον ρατσισμό, τη θρησκευτική μισαλλοδοξία, τη σεξουαλική μισαλλοδοξία και σπάζοντας διάφορα άλλα πρότυπα που επιβάλλονται από ΚΟΙΝΗ ΛΟΓΙΚΗ. Υπάρχουν πολλές αλλαγές, αλλά είναι απαραίτητες, διότι κάθε άτομο έχει το δικαίωμα σε μια ποιοτική εκπαίδευση που σέβεται τις ιδιαιτερότητές του, χωρίς την ενόχληση που προκαλείται από την ένθεσή του σε ένα περιβάλλον που, κατ 'αρχήν, ευνοεί ένα συγκεκριμένο κοινό, επειδή το σχολείο ανήκει σε όλους και για όλους. Ανεξάρτητα από τις διαφορές του καθενός,</a:t>
            </a:r>
            <a:r>
              <a:rPr lang="el-GR" sz="1400" dirty="0"/>
              <a:t> πρόκειται για ένα πεδίο ανταλλαγής μεταξύ των μαθητών, το οποίο πρέπει να διαμορφωθεί προκειμένου να εξυπηρετηθούν καλύτερα, παρέχοντας στήριξη ώστε να μην υφίστανται διακρίσεις και να εκτίθενται, έτσι ώστε να γίνονται αποδεκτοί και σεβαστοί από όλους.</a:t>
            </a:r>
            <a:endParaRPr sz="14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240"/>
              <a:buFont typeface="Arial"/>
              <a:buNone/>
            </a:pPr>
            <a:r>
              <a:rPr lang="pt-PT" sz="3240"/>
              <a:t>ΠΟΛΙΤΙΣΜΙΚΕΣ ΔΙΑΦΟΡΕΣ</a:t>
            </a:r>
            <a:br>
              <a:rPr lang="pt-PT" sz="3240"/>
            </a:br>
            <a:r>
              <a:rPr lang="pt-PT" sz="3240"/>
              <a:t>ΕΠΕΞΗΓΗΣΕΙΣ</a:t>
            </a:r>
            <a:endParaRPr sz="3240"/>
          </a:p>
        </p:txBody>
      </p:sp>
      <p:sp>
        <p:nvSpPr>
          <p:cNvPr id="157" name="Google Shape;157;p9"/>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1850"/>
              <a:buNone/>
            </a:pPr>
            <a:r>
              <a:rPr lang="pt-PT" sz="1850" dirty="0"/>
              <a:t>Οι μαθητές στις τάξεις του έθνους μας σήμερα είναι πιο διαφορετικοί από ποτέ. Αντιπροσωπεύουν διαφορετικές φυλές, εθνικότητες, πολιτισμούς και κοινωνικοοικονομικά υπόβαθρα και μιλούν πολλές διαφορετικές γλώσσες.</a:t>
            </a:r>
            <a:endParaRPr sz="1850" dirty="0"/>
          </a:p>
          <a:p>
            <a:pPr marL="0" lvl="0" indent="0" algn="l" rtl="0">
              <a:lnSpc>
                <a:spcPct val="80000"/>
              </a:lnSpc>
              <a:spcBef>
                <a:spcPts val="970"/>
              </a:spcBef>
              <a:spcAft>
                <a:spcPts val="0"/>
              </a:spcAft>
              <a:buClr>
                <a:schemeClr val="dk1"/>
              </a:buClr>
              <a:buSzPts val="1850"/>
              <a:buNone/>
            </a:pPr>
            <a:r>
              <a:rPr lang="pt-PT" sz="1850" dirty="0"/>
              <a:t>Οι μαθητές από διαφορετικά πολιτιστικά υπόβαθρα φέρνουν τη δική τους γνώση και εμπειρίες ζωής στο ακαδημαϊκό περιβάλλον. Αυτές οι διαφορές μπορούν να ενισχυθούν αρνητικά από την ομάδα των </a:t>
            </a:r>
            <a:r>
              <a:rPr lang="el-GR" sz="1850" dirty="0"/>
              <a:t>συνομήλικων</a:t>
            </a:r>
            <a:r>
              <a:rPr lang="pt-PT" sz="1850" dirty="0"/>
              <a:t>, αφήνοντας αυτούς τους νέους σε καταστάσεις εξαιρετικά ευάλωτ</a:t>
            </a:r>
            <a:r>
              <a:rPr lang="el-GR" sz="1850" dirty="0" err="1"/>
              <a:t>ες</a:t>
            </a:r>
            <a:r>
              <a:rPr lang="pt-PT" sz="1850" dirty="0"/>
              <a:t>. Η ένταξη σε μια νέα χώρα περιπλέκεται πάντα από τα χαρακτηριστικά που φέρνει αυτή η όλη κατάσταση, μαζί με τις συνέπειες του διαχωρισμού: απομόνωση, χαμηλή αυτοεκτίμηση, διαταρακτική συμπεριφορά, σχολική αποτυχία, μεταξύ άλλων.</a:t>
            </a:r>
            <a:endParaRPr dirty="0"/>
          </a:p>
          <a:p>
            <a:pPr marL="0" lvl="0" indent="0" algn="l" rtl="0">
              <a:lnSpc>
                <a:spcPct val="80000"/>
              </a:lnSpc>
              <a:spcBef>
                <a:spcPts val="970"/>
              </a:spcBef>
              <a:spcAft>
                <a:spcPts val="0"/>
              </a:spcAft>
              <a:buClr>
                <a:schemeClr val="dk1"/>
              </a:buClr>
              <a:buSzPts val="1850"/>
              <a:buNone/>
            </a:pPr>
            <a:r>
              <a:rPr lang="pt-PT" sz="1850" dirty="0"/>
              <a:t>Εναπόκειται στο σχολείο και τελικά στον δάσκαλο να σπάσει αυτόν τον κύκλο αρνητικότητας και να ενθαρρύνει την αποδοχή της διαφορετικότητας σε ένα πλαίσιο στην τάξη. Αυτή η εργασία μπορεί να είναι κεντρική για την υποστήριξη των πιο ευάλωτων νέων.</a:t>
            </a:r>
            <a:endParaRPr sz="185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600"/>
              <a:buFont typeface="Arial"/>
              <a:buNone/>
            </a:pPr>
            <a:r>
              <a:rPr lang="pt-PT" dirty="0"/>
              <a:t>ΣΧΟΛΕΙΟ ΩΣ ΠΟΛΙΤΙΣ</a:t>
            </a:r>
            <a:r>
              <a:rPr lang="el-GR" dirty="0"/>
              <a:t>Μ</a:t>
            </a:r>
            <a:r>
              <a:rPr lang="pt-PT" dirty="0"/>
              <a:t>ΙΚΟ ΙΔΡΥΜΑ</a:t>
            </a:r>
            <a:endParaRPr dirty="0"/>
          </a:p>
        </p:txBody>
      </p:sp>
      <p:sp>
        <p:nvSpPr>
          <p:cNvPr id="163" name="Google Shape;163;p10"/>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pt-PT"/>
              <a:t>Τα σχολεία πρέπει να θεωρούνται πολιτιστικά ιδρύματα:</a:t>
            </a:r>
            <a:endParaRPr/>
          </a:p>
          <a:p>
            <a:pPr marL="0" lvl="0" indent="0" algn="l" rtl="0">
              <a:lnSpc>
                <a:spcPct val="100000"/>
              </a:lnSpc>
              <a:spcBef>
                <a:spcPts val="1000"/>
              </a:spcBef>
              <a:spcAft>
                <a:spcPts val="0"/>
              </a:spcAft>
              <a:buClr>
                <a:schemeClr val="dk1"/>
              </a:buClr>
              <a:buSzPts val="2000"/>
              <a:buNone/>
            </a:pPr>
            <a:endParaRPr/>
          </a:p>
        </p:txBody>
      </p:sp>
      <p:pic>
        <p:nvPicPr>
          <p:cNvPr id="164" name="Google Shape;164;p10"/>
          <p:cNvPicPr preferRelativeResize="0"/>
          <p:nvPr/>
        </p:nvPicPr>
        <p:blipFill rotWithShape="1">
          <a:blip r:embed="rId3">
            <a:alphaModFix/>
          </a:blip>
          <a:srcRect/>
          <a:stretch/>
        </p:blipFill>
        <p:spPr>
          <a:xfrm>
            <a:off x="463108" y="2272273"/>
            <a:ext cx="7992888" cy="1667108"/>
          </a:xfrm>
          <a:prstGeom prst="rect">
            <a:avLst/>
          </a:prstGeom>
          <a:noFill/>
          <a:ln>
            <a:noFill/>
          </a:ln>
        </p:spPr>
      </p:pic>
      <p:pic>
        <p:nvPicPr>
          <p:cNvPr id="165" name="Google Shape;165;p10"/>
          <p:cNvPicPr preferRelativeResize="0"/>
          <p:nvPr/>
        </p:nvPicPr>
        <p:blipFill rotWithShape="1">
          <a:blip r:embed="rId4">
            <a:alphaModFix/>
          </a:blip>
          <a:srcRect/>
          <a:stretch/>
        </p:blipFill>
        <p:spPr>
          <a:xfrm>
            <a:off x="461432" y="4077072"/>
            <a:ext cx="7994564" cy="271067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xfrm>
            <a:off x="457200" y="12223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240"/>
              <a:buFont typeface="Arial"/>
              <a:buNone/>
            </a:pPr>
            <a:r>
              <a:rPr lang="pt-PT" sz="3240"/>
              <a:t>ΠΟΛΙΤΙΣΜΙΚΕΣ ΔΙΑΦΟΡΕΣ</a:t>
            </a:r>
            <a:br>
              <a:rPr lang="pt-PT" sz="3240"/>
            </a:br>
            <a:r>
              <a:rPr lang="pt-PT" sz="3240"/>
              <a:t>ΣΥΜΒΟΥΛΕΣ</a:t>
            </a:r>
            <a:endParaRPr sz="3240"/>
          </a:p>
        </p:txBody>
      </p:sp>
      <p:sp>
        <p:nvSpPr>
          <p:cNvPr id="171" name="Google Shape;171;p11"/>
          <p:cNvSpPr txBox="1">
            <a:spLocks noGrp="1"/>
          </p:cNvSpPr>
          <p:nvPr>
            <p:ph type="body" idx="1"/>
          </p:nvPr>
        </p:nvSpPr>
        <p:spPr>
          <a:xfrm>
            <a:off x="457200" y="1783080"/>
            <a:ext cx="7620000" cy="437356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250"/>
              <a:buNone/>
            </a:pPr>
            <a:r>
              <a:rPr lang="pt-PT" sz="1250" dirty="0"/>
              <a:t>Οι εκπαιδευτικοί πρέπει να αφιερώσουν χρόνο για να μάθουν περισσότερα για το ιστορικό, τις αξίες, τις ιστορίες, τις πρακτικές και τις παραδόσεις αυτών των μαθητών και των οικογενειών τους.</a:t>
            </a:r>
            <a:endParaRPr dirty="0"/>
          </a:p>
          <a:p>
            <a:pPr marL="0" lvl="0" indent="0" algn="l" rtl="0">
              <a:lnSpc>
                <a:spcPct val="80000"/>
              </a:lnSpc>
              <a:spcBef>
                <a:spcPts val="850"/>
              </a:spcBef>
              <a:spcAft>
                <a:spcPts val="0"/>
              </a:spcAft>
              <a:buClr>
                <a:schemeClr val="dk1"/>
              </a:buClr>
              <a:buSzPts val="1250"/>
              <a:buNone/>
            </a:pPr>
            <a:r>
              <a:rPr lang="pt-PT" sz="1250" dirty="0"/>
              <a:t>Με αυτόν τον τρόπο, έχουν τη δυνατότητα να αλλάξουν τον τρόπο με τον οποίο παρέχουν οδηγίες. </a:t>
            </a:r>
            <a:r>
              <a:rPr lang="el-GR" sz="1250" dirty="0"/>
              <a:t>Επιπλέον</a:t>
            </a:r>
            <a:r>
              <a:rPr lang="pt-PT" sz="1250" dirty="0"/>
              <a:t>, οι εκπαιδευτικοί που </a:t>
            </a:r>
            <a:r>
              <a:rPr lang="el-GR" sz="1250" dirty="0"/>
              <a:t>ενστερνίζονται</a:t>
            </a:r>
            <a:r>
              <a:rPr lang="pt-PT" sz="1250" dirty="0"/>
              <a:t> μια πληρέστερη κατανόηση του υπόβαθρου και των προσωπικών εμπειριών των μαθητών τους μπορούν να τ</a:t>
            </a:r>
            <a:r>
              <a:rPr lang="el-GR" sz="1250" dirty="0"/>
              <a:t>α</a:t>
            </a:r>
            <a:r>
              <a:rPr lang="pt-PT" sz="1250" dirty="0"/>
              <a:t> χρησιμοποιήσουν ως εργαλείο για να κάνουν συνδέσεις για όλους τους μαθητές τους. Αυτό είναι γνωστό ως</a:t>
            </a:r>
            <a:r>
              <a:rPr lang="el-GR" sz="1250" dirty="0"/>
              <a:t> </a:t>
            </a:r>
            <a:r>
              <a:rPr lang="pt-PT" sz="1250" i="1" dirty="0"/>
              <a:t>πολιτισμικά ευαίσθητη διδασκαλία</a:t>
            </a:r>
            <a:r>
              <a:rPr lang="pt-PT" sz="1250" dirty="0"/>
              <a:t>. </a:t>
            </a:r>
            <a:endParaRPr dirty="0"/>
          </a:p>
          <a:p>
            <a:pPr marL="0" lvl="0" indent="0" algn="l" rtl="0">
              <a:lnSpc>
                <a:spcPct val="80000"/>
              </a:lnSpc>
              <a:spcBef>
                <a:spcPts val="850"/>
              </a:spcBef>
              <a:spcAft>
                <a:spcPts val="0"/>
              </a:spcAft>
              <a:buClr>
                <a:schemeClr val="dk1"/>
              </a:buClr>
              <a:buSzPts val="1250"/>
              <a:buNone/>
            </a:pPr>
            <a:r>
              <a:rPr lang="pt-PT" sz="1250" dirty="0"/>
              <a:t>Οι εκπαιδευτικοί αποκρίνονται πολιτισμικά όταν:</a:t>
            </a:r>
            <a:endParaRPr dirty="0"/>
          </a:p>
          <a:p>
            <a:pPr marL="342900" lvl="0" indent="-342900" algn="l" rtl="0">
              <a:lnSpc>
                <a:spcPct val="80000"/>
              </a:lnSpc>
              <a:spcBef>
                <a:spcPts val="850"/>
              </a:spcBef>
              <a:spcAft>
                <a:spcPts val="0"/>
              </a:spcAft>
              <a:buClr>
                <a:schemeClr val="dk1"/>
              </a:buClr>
              <a:buSzPts val="1250"/>
              <a:buFont typeface="Arial"/>
              <a:buChar char="•"/>
            </a:pPr>
            <a:r>
              <a:rPr lang="el-GR" sz="1250" dirty="0"/>
              <a:t>Αναγνωρίζουν</a:t>
            </a:r>
            <a:r>
              <a:rPr lang="pt-PT" sz="1250" dirty="0"/>
              <a:t> και σ</a:t>
            </a:r>
            <a:r>
              <a:rPr lang="el-GR" sz="1250" dirty="0" err="1"/>
              <a:t>έβονται</a:t>
            </a:r>
            <a:r>
              <a:rPr lang="pt-PT" sz="1250" dirty="0"/>
              <a:t> διαφορετικ</a:t>
            </a:r>
            <a:r>
              <a:rPr lang="el-GR" sz="1250" dirty="0" err="1"/>
              <a:t>ές</a:t>
            </a:r>
            <a:r>
              <a:rPr lang="pt-PT" sz="1250" dirty="0"/>
              <a:t> πολιτισ</a:t>
            </a:r>
            <a:r>
              <a:rPr lang="el-GR" sz="1250" dirty="0"/>
              <a:t>μ</a:t>
            </a:r>
            <a:r>
              <a:rPr lang="pt-PT" sz="1250" dirty="0"/>
              <a:t>ικ</a:t>
            </a:r>
            <a:r>
              <a:rPr lang="el-GR" sz="1250" dirty="0" err="1"/>
              <a:t>ές</a:t>
            </a:r>
            <a:r>
              <a:rPr lang="pt-PT" sz="1250" dirty="0"/>
              <a:t> κληρονομι</a:t>
            </a:r>
            <a:r>
              <a:rPr lang="el-GR" sz="1250" dirty="0" err="1"/>
              <a:t>ές</a:t>
            </a:r>
            <a:endParaRPr sz="1250" dirty="0"/>
          </a:p>
          <a:p>
            <a:pPr marL="342900" lvl="0" indent="-342900" algn="l" rtl="0">
              <a:lnSpc>
                <a:spcPct val="80000"/>
              </a:lnSpc>
              <a:spcBef>
                <a:spcPts val="850"/>
              </a:spcBef>
              <a:spcAft>
                <a:spcPts val="0"/>
              </a:spcAft>
              <a:buClr>
                <a:schemeClr val="dk1"/>
              </a:buClr>
              <a:buSzPts val="1250"/>
              <a:buFont typeface="Arial"/>
              <a:buChar char="•"/>
            </a:pPr>
            <a:r>
              <a:rPr lang="el-GR" sz="1250" dirty="0"/>
              <a:t>Διδάσκουν</a:t>
            </a:r>
            <a:r>
              <a:rPr lang="pt-PT" sz="1250" dirty="0"/>
              <a:t> στους μαθητές να κατανοήσουν και να εκτιμήσουν τις πολιτιστικές κληρονομι</a:t>
            </a:r>
            <a:r>
              <a:rPr lang="el-GR" sz="1250" dirty="0" err="1"/>
              <a:t>ές</a:t>
            </a:r>
            <a:r>
              <a:rPr lang="pt-PT" sz="1250" dirty="0"/>
              <a:t> τους και τους άλλους</a:t>
            </a:r>
            <a:endParaRPr sz="1250" dirty="0"/>
          </a:p>
          <a:p>
            <a:pPr marL="342900" lvl="0" indent="-342900" algn="l" rtl="0">
              <a:lnSpc>
                <a:spcPct val="80000"/>
              </a:lnSpc>
              <a:spcBef>
                <a:spcPts val="850"/>
              </a:spcBef>
              <a:spcAft>
                <a:spcPts val="0"/>
              </a:spcAft>
              <a:buClr>
                <a:schemeClr val="dk1"/>
              </a:buClr>
              <a:buSzPts val="1250"/>
              <a:buFont typeface="Arial"/>
              <a:buChar char="•"/>
            </a:pPr>
            <a:r>
              <a:rPr lang="pt-PT" sz="1250" dirty="0"/>
              <a:t>Αναγνωρί</a:t>
            </a:r>
            <a:r>
              <a:rPr lang="el-GR" sz="1250" dirty="0"/>
              <a:t>ζουν</a:t>
            </a:r>
            <a:r>
              <a:rPr lang="pt-PT" sz="1250" dirty="0"/>
              <a:t> τα πλεονεκτήματα και τις συνεισφορές ατόμων από ιστορικά υποεκπροσωπούμενες ομάδες</a:t>
            </a:r>
            <a:endParaRPr sz="1250" dirty="0"/>
          </a:p>
          <a:p>
            <a:pPr marL="342900" lvl="0" indent="-342900" algn="l" rtl="0">
              <a:lnSpc>
                <a:spcPct val="80000"/>
              </a:lnSpc>
              <a:spcBef>
                <a:spcPts val="850"/>
              </a:spcBef>
              <a:spcAft>
                <a:spcPts val="0"/>
              </a:spcAft>
              <a:buClr>
                <a:schemeClr val="dk1"/>
              </a:buClr>
              <a:buSzPts val="1250"/>
              <a:buFont typeface="Arial"/>
              <a:buChar char="•"/>
            </a:pPr>
            <a:r>
              <a:rPr lang="pt-PT" sz="1250" dirty="0"/>
              <a:t>Ενεργοποι</a:t>
            </a:r>
            <a:r>
              <a:rPr lang="el-GR" sz="1250" dirty="0" err="1"/>
              <a:t>ούν</a:t>
            </a:r>
            <a:r>
              <a:rPr lang="pt-PT" sz="1250" dirty="0"/>
              <a:t> τις προηγούμενες γνώσεις των μαθητών και συνδέ</a:t>
            </a:r>
            <a:r>
              <a:rPr lang="el-GR" sz="1250" dirty="0" err="1"/>
              <a:t>ουν</a:t>
            </a:r>
            <a:r>
              <a:rPr lang="pt-PT" sz="1250" dirty="0"/>
              <a:t> ό,τι ξέρουν με αυτό που μαθαίνουν</a:t>
            </a:r>
            <a:endParaRPr sz="1250" dirty="0"/>
          </a:p>
          <a:p>
            <a:pPr marL="342900" lvl="0" indent="-342900" algn="l" rtl="0">
              <a:lnSpc>
                <a:spcPct val="80000"/>
              </a:lnSpc>
              <a:spcBef>
                <a:spcPts val="850"/>
              </a:spcBef>
              <a:spcAft>
                <a:spcPts val="0"/>
              </a:spcAft>
              <a:buClr>
                <a:schemeClr val="dk1"/>
              </a:buClr>
              <a:buSzPts val="1250"/>
              <a:buFont typeface="Arial"/>
              <a:buChar char="•"/>
            </a:pPr>
            <a:r>
              <a:rPr lang="pt-PT" sz="1250" dirty="0"/>
              <a:t>Χρησιμοποι</a:t>
            </a:r>
            <a:r>
              <a:rPr lang="el-GR" sz="1250" dirty="0" err="1"/>
              <a:t>ούν</a:t>
            </a:r>
            <a:r>
              <a:rPr lang="pt-PT" sz="1250" dirty="0"/>
              <a:t> μια μεγάλη ποικιλία εκπαιδευτικών τεχνικών (π.χ. ασκήσεις παιχνιδιού ρόλων, αφήγηση ιστοριών) που ευθυγραμμίζονται με τον τρόπο με τον οποίο ο μαθητής διδάσκει στον πολιτισμό του / της</a:t>
            </a:r>
            <a:endParaRPr sz="1250" dirty="0"/>
          </a:p>
          <a:p>
            <a:pPr marL="342900" lvl="0" indent="-342900" algn="l" rtl="0">
              <a:lnSpc>
                <a:spcPct val="80000"/>
              </a:lnSpc>
              <a:spcBef>
                <a:spcPts val="850"/>
              </a:spcBef>
              <a:spcAft>
                <a:spcPts val="0"/>
              </a:spcAft>
              <a:buClr>
                <a:schemeClr val="dk1"/>
              </a:buClr>
              <a:buSzPts val="1250"/>
              <a:buFont typeface="Arial"/>
              <a:buChar char="•"/>
            </a:pPr>
            <a:r>
              <a:rPr lang="el-GR" sz="1250" dirty="0"/>
              <a:t>Αναπτύσσουν </a:t>
            </a:r>
            <a:r>
              <a:rPr lang="pt-PT" sz="1250" dirty="0"/>
              <a:t>το παραδοσιακό πρόγραμμα σπουδών για να διασφαλ</a:t>
            </a:r>
            <a:r>
              <a:rPr lang="el-GR" sz="1250" dirty="0"/>
              <a:t>ι</a:t>
            </a:r>
            <a:r>
              <a:rPr lang="pt-PT" sz="1250" dirty="0"/>
              <a:t>σ</a:t>
            </a:r>
            <a:r>
              <a:rPr lang="el-GR" sz="1250" dirty="0" err="1"/>
              <a:t>τεί</a:t>
            </a:r>
            <a:r>
              <a:rPr lang="pt-PT" sz="1250" dirty="0"/>
              <a:t> ότι ενσωματώνονται διαφορετικές προοπτικές ενσωματώνοντας πολυπολιτισμικές γνώσεις, πόρους και υλικό σε όλα τα θέματα</a:t>
            </a:r>
            <a:endParaRPr sz="125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ΠΟΛΙΤΙΣΜΙΚΕΣ ΔΙΑΦΟΡΕΣ</a:t>
            </a:r>
            <a:br>
              <a:rPr lang="pt-PT"/>
            </a:br>
            <a:r>
              <a:rPr lang="pt-PT"/>
              <a:t>ΣΥΜΒΟΥΛΕΣ</a:t>
            </a:r>
            <a:endParaRPr/>
          </a:p>
        </p:txBody>
      </p:sp>
      <p:sp>
        <p:nvSpPr>
          <p:cNvPr id="177" name="Google Shape;177;p12"/>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ΝΑΙ</a:t>
            </a:r>
            <a:endParaRPr dirty="0"/>
          </a:p>
        </p:txBody>
      </p:sp>
      <p:sp>
        <p:nvSpPr>
          <p:cNvPr id="178" name="Google Shape;178;p12"/>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80000"/>
              </a:lnSpc>
              <a:spcBef>
                <a:spcPts val="0"/>
              </a:spcBef>
              <a:spcAft>
                <a:spcPts val="0"/>
              </a:spcAft>
              <a:buClr>
                <a:schemeClr val="dk1"/>
              </a:buClr>
              <a:buSzPts val="2040"/>
              <a:buNone/>
            </a:pPr>
            <a:endParaRPr sz="2040" b="0"/>
          </a:p>
          <a:p>
            <a:pPr marL="0" lvl="0" indent="0" algn="l" rtl="0">
              <a:lnSpc>
                <a:spcPct val="80000"/>
              </a:lnSpc>
              <a:spcBef>
                <a:spcPts val="1008"/>
              </a:spcBef>
              <a:spcAft>
                <a:spcPts val="0"/>
              </a:spcAft>
              <a:buClr>
                <a:schemeClr val="dk1"/>
              </a:buClr>
              <a:buSzPts val="2040"/>
              <a:buNone/>
            </a:pPr>
            <a:r>
              <a:rPr lang="pt-PT" sz="2040" b="0"/>
              <a:t>Ξεκινήστε με θετικά, όπως τα οφέλη της πολιτιστικής πολυμορφίας. Επισημάνετε ότι ο καθένας έχει πολιτισμό και ζητήστε από τους μαθητές να σκεφτούν τις δικές τους πολιτιστικές πεποιθήσεις και πρακτικές. Συζητήστε την πολιτιστική, γλωσσική και θρησκευτική πολυμορφία της πολυπολιτισμικής μας κοινωνίας και επισημάνετε ότι είμαστε όλοι μετανάστες ή απόγονοι μεταναστών.</a:t>
            </a:r>
            <a:endParaRPr/>
          </a:p>
        </p:txBody>
      </p:sp>
      <p:sp>
        <p:nvSpPr>
          <p:cNvPr id="179" name="Google Shape;179;p12"/>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ΟΧΙ</a:t>
            </a:r>
            <a:endParaRPr dirty="0"/>
          </a:p>
        </p:txBody>
      </p:sp>
      <p:sp>
        <p:nvSpPr>
          <p:cNvPr id="180" name="Google Shape;180;p12"/>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400"/>
              <a:buNone/>
            </a:pPr>
            <a:endParaRPr b="0"/>
          </a:p>
          <a:p>
            <a:pPr marL="0" lvl="0" indent="0" algn="l" rtl="0">
              <a:lnSpc>
                <a:spcPct val="100000"/>
              </a:lnSpc>
              <a:spcBef>
                <a:spcPts val="1080"/>
              </a:spcBef>
              <a:spcAft>
                <a:spcPts val="0"/>
              </a:spcAft>
              <a:buClr>
                <a:schemeClr val="dk1"/>
              </a:buClr>
              <a:buSzPts val="2400"/>
              <a:buNone/>
            </a:pPr>
            <a:r>
              <a:rPr lang="pt-PT" b="0"/>
              <a:t>Μην ξεκινήσετε με αρνητικά, όπως ο ρατσισμός ή η προκατάληψη. Αυτά υπονοούν ένα είδος κατηγορίας - μια προσέγγιση που είναι απίθανο να αλλάξει στάσεις.</a:t>
            </a:r>
            <a:endParaRPr/>
          </a:p>
          <a:p>
            <a:pPr marL="0" lvl="0" indent="0" algn="l" rtl="0">
              <a:lnSpc>
                <a:spcPct val="100000"/>
              </a:lnSpc>
              <a:spcBef>
                <a:spcPts val="1080"/>
              </a:spcBef>
              <a:spcAft>
                <a:spcPts val="0"/>
              </a:spcAft>
              <a:buClr>
                <a:schemeClr val="dk1"/>
              </a:buClr>
              <a:buSzPts val="2400"/>
              <a:buNone/>
            </a:pPr>
            <a:endParaRPr/>
          </a:p>
        </p:txBody>
      </p:sp>
      <p:sp>
        <p:nvSpPr>
          <p:cNvPr id="181" name="Google Shape;181;p12"/>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ΠΟΛΙΤΙΣΜΙΚΕΣ ΔΙΑΦΟΡΕΣ</a:t>
            </a:r>
            <a:br>
              <a:rPr lang="pt-PT"/>
            </a:br>
            <a:r>
              <a:rPr lang="pt-PT"/>
              <a:t>ΣΥΜΒΟΥΛΕΣ</a:t>
            </a:r>
            <a:endParaRPr/>
          </a:p>
        </p:txBody>
      </p:sp>
      <p:sp>
        <p:nvSpPr>
          <p:cNvPr id="187" name="Google Shape;187;p13"/>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ΝΑΙ</a:t>
            </a:r>
            <a:endParaRPr dirty="0"/>
          </a:p>
        </p:txBody>
      </p:sp>
      <p:sp>
        <p:nvSpPr>
          <p:cNvPr id="188" name="Google Shape;188;p13"/>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2220"/>
              <a:buNone/>
            </a:pPr>
            <a:r>
              <a:rPr lang="pt-PT" sz="2220" b="0"/>
              <a:t>Ξεκινήστε συζητώντας το εύρος των πιθανών στάσεων απέναντι στις πολιτιστικές διαφορές, χωρίς να επιτρέψετε στους μαθητές να ευθυγραμμιστούν προσωπικά. Στη συνέχεια, με έναν κάπως πιο ανεξάρτητο τρόπο, μπορούν να επιλύσουν τις συνέπειες των διαφορετικών στάσεων.</a:t>
            </a:r>
            <a:endParaRPr/>
          </a:p>
          <a:p>
            <a:pPr marL="0" lvl="0" indent="0" algn="l" rtl="0">
              <a:lnSpc>
                <a:spcPct val="80000"/>
              </a:lnSpc>
              <a:spcBef>
                <a:spcPts val="1044"/>
              </a:spcBef>
              <a:spcAft>
                <a:spcPts val="0"/>
              </a:spcAft>
              <a:buClr>
                <a:schemeClr val="dk1"/>
              </a:buClr>
              <a:buSzPts val="2220"/>
              <a:buNone/>
            </a:pPr>
            <a:r>
              <a:rPr lang="pt-PT" sz="2220" b="0"/>
              <a:t> </a:t>
            </a:r>
            <a:endParaRPr/>
          </a:p>
        </p:txBody>
      </p:sp>
      <p:sp>
        <p:nvSpPr>
          <p:cNvPr id="189" name="Google Shape;189;p13"/>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ΟΧΙ</a:t>
            </a:r>
            <a:endParaRPr dirty="0"/>
          </a:p>
        </p:txBody>
      </p:sp>
      <p:sp>
        <p:nvSpPr>
          <p:cNvPr id="190" name="Google Shape;190;p13"/>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80000"/>
              </a:lnSpc>
              <a:spcBef>
                <a:spcPts val="0"/>
              </a:spcBef>
              <a:spcAft>
                <a:spcPts val="0"/>
              </a:spcAft>
              <a:buClr>
                <a:schemeClr val="dk1"/>
              </a:buClr>
              <a:buSzPts val="1860"/>
              <a:buNone/>
            </a:pPr>
            <a:r>
              <a:rPr lang="pt-PT" sz="1860" b="0"/>
              <a:t>Μην ξεκινήσετε ζητώντας από τους μαθητές να εκφράσουν τη στάση τους απέναντι στις πολιτιστικές διαφορές. Αυτή μπορεί να είναι η πρώτη φορά που τους ζητήθηκε να εκφράσουν τα συναισθήματά τους σε αυτό το θέμα με επίσημο ή δημόσιο τρόπο, και μόλις τα εκφράσουν, μπορεί να αισθάνονται ότι πρέπει να παραμείνουν αφοσιωμένοι σε αυτά. Αυτό μπορεί να διορθωθεί στη θέση του και να απλοποιήσει τις προβολές που είναι πιθανώς πιο περίπλοκες και ρευστές.</a:t>
            </a:r>
            <a:endParaRPr/>
          </a:p>
          <a:p>
            <a:pPr marL="0" lvl="0" indent="0" algn="l" rtl="0">
              <a:lnSpc>
                <a:spcPct val="80000"/>
              </a:lnSpc>
              <a:spcBef>
                <a:spcPts val="972"/>
              </a:spcBef>
              <a:spcAft>
                <a:spcPts val="0"/>
              </a:spcAft>
              <a:buClr>
                <a:schemeClr val="dk1"/>
              </a:buClr>
              <a:buSzPts val="1860"/>
              <a:buNone/>
            </a:pPr>
            <a:r>
              <a:rPr lang="pt-PT" sz="1860" b="0"/>
              <a:t> </a:t>
            </a:r>
            <a:endParaRPr/>
          </a:p>
          <a:p>
            <a:pPr marL="0" lvl="0" indent="0" algn="l" rtl="0">
              <a:lnSpc>
                <a:spcPct val="80000"/>
              </a:lnSpc>
              <a:spcBef>
                <a:spcPts val="972"/>
              </a:spcBef>
              <a:spcAft>
                <a:spcPts val="0"/>
              </a:spcAft>
              <a:buClr>
                <a:schemeClr val="dk1"/>
              </a:buClr>
              <a:buSzPts val="1860"/>
              <a:buNone/>
            </a:pPr>
            <a:endParaRPr sz="1860"/>
          </a:p>
        </p:txBody>
      </p:sp>
      <p:sp>
        <p:nvSpPr>
          <p:cNvPr id="191" name="Google Shape;191;p13"/>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
              <a:buNone/>
            </a:pPr>
            <a:r>
              <a:rPr lang="pt-PT" sz="3240" dirty="0"/>
              <a:t>ΠΙΘΑΝΕΣ ΑΙΤΕΣ ΓΙΑ ΔΥΣΚΟΛΙΕΣ ΣΕ ΣΧΕΣΕΙΣ </a:t>
            </a:r>
            <a:r>
              <a:rPr lang="el-GR" sz="3240" dirty="0"/>
              <a:t>ΜΕΤΑΞΥ ΣΥΝΟΜΗΛΙΚΩΝ</a:t>
            </a:r>
            <a:endParaRPr sz="3240" dirty="0"/>
          </a:p>
        </p:txBody>
      </p:sp>
      <p:sp>
        <p:nvSpPr>
          <p:cNvPr id="155" name="Google Shape;155;p9"/>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Font typeface="Arial"/>
              <a:buChar char="•"/>
            </a:pPr>
            <a:r>
              <a:rPr lang="pt-PT" dirty="0"/>
              <a:t>Παρορμητικότητα</a:t>
            </a:r>
            <a:endParaRPr dirty="0"/>
          </a:p>
          <a:p>
            <a:pPr marL="342900" lvl="0" indent="-342900" algn="l" rtl="0">
              <a:spcBef>
                <a:spcPts val="1000"/>
              </a:spcBef>
              <a:spcAft>
                <a:spcPts val="0"/>
              </a:spcAft>
              <a:buClr>
                <a:schemeClr val="dk1"/>
              </a:buClr>
              <a:buSzPts val="2000"/>
              <a:buFont typeface="Arial"/>
              <a:buChar char="•"/>
            </a:pPr>
            <a:r>
              <a:rPr lang="pt-PT" dirty="0"/>
              <a:t>Επιθετικότητα</a:t>
            </a:r>
            <a:endParaRPr dirty="0"/>
          </a:p>
          <a:p>
            <a:pPr marL="342900" lvl="0" indent="-342900" algn="l" rtl="0">
              <a:spcBef>
                <a:spcPts val="1000"/>
              </a:spcBef>
              <a:spcAft>
                <a:spcPts val="0"/>
              </a:spcAft>
              <a:buClr>
                <a:schemeClr val="dk1"/>
              </a:buClr>
              <a:buSzPts val="2000"/>
              <a:buFont typeface="Arial"/>
              <a:buChar char="•"/>
            </a:pPr>
            <a:r>
              <a:rPr lang="pt-PT" dirty="0"/>
              <a:t>Διαταραχές επικοινωνίας</a:t>
            </a:r>
            <a:endParaRPr dirty="0"/>
          </a:p>
          <a:p>
            <a:pPr marL="342900" lvl="0" indent="-342900" algn="l" rtl="0">
              <a:spcBef>
                <a:spcPts val="1000"/>
              </a:spcBef>
              <a:spcAft>
                <a:spcPts val="0"/>
              </a:spcAft>
              <a:buClr>
                <a:schemeClr val="dk1"/>
              </a:buClr>
              <a:buSzPts val="2000"/>
              <a:buFont typeface="Arial"/>
              <a:buChar char="•"/>
            </a:pPr>
            <a:r>
              <a:rPr lang="pt-PT" dirty="0"/>
              <a:t>Εκφοβισμός</a:t>
            </a:r>
            <a:endParaRPr dirty="0"/>
          </a:p>
          <a:p>
            <a:pPr marL="342900" lvl="0" indent="-342900" algn="l" rtl="0">
              <a:spcBef>
                <a:spcPts val="1000"/>
              </a:spcBef>
              <a:spcAft>
                <a:spcPts val="0"/>
              </a:spcAft>
              <a:buClr>
                <a:schemeClr val="dk1"/>
              </a:buClr>
              <a:buSzPts val="2000"/>
              <a:buFont typeface="Arial"/>
              <a:buChar char="•"/>
            </a:pPr>
            <a:r>
              <a:rPr lang="pt-PT" dirty="0"/>
              <a:t>Αντι-Κοινωνικές Συμπεριφορές / Συμπεριφορές που παραβιάζουν τους κανόνες</a:t>
            </a:r>
            <a:endParaRPr dirty="0"/>
          </a:p>
          <a:p>
            <a:pPr marL="342900" lvl="0" indent="-342900" algn="l" rtl="0">
              <a:spcBef>
                <a:spcPts val="1000"/>
              </a:spcBef>
              <a:spcAft>
                <a:spcPts val="0"/>
              </a:spcAft>
              <a:buClr>
                <a:schemeClr val="dk1"/>
              </a:buClr>
              <a:buSzPts val="2000"/>
              <a:buFont typeface="Arial"/>
              <a:buChar char="•"/>
            </a:pPr>
            <a:r>
              <a:rPr lang="pt-PT" dirty="0"/>
              <a:t>Προβλήματα εσωτερικοποίησης</a:t>
            </a:r>
            <a:endParaRPr dirty="0"/>
          </a:p>
          <a:p>
            <a:pPr marL="342900" lvl="0" indent="-342900" algn="l" rtl="0">
              <a:spcBef>
                <a:spcPts val="1000"/>
              </a:spcBef>
              <a:spcAft>
                <a:spcPts val="0"/>
              </a:spcAft>
              <a:buClr>
                <a:schemeClr val="dk1"/>
              </a:buClr>
              <a:buSzPts val="2000"/>
              <a:buFont typeface="Arial"/>
              <a:buChar char="•"/>
            </a:pPr>
            <a:r>
              <a:rPr lang="pt-PT" dirty="0"/>
              <a:t>Πολιτιστικές και ιδεολογικές διαφορές</a:t>
            </a:r>
            <a:endParaRPr dirty="0"/>
          </a:p>
          <a:p>
            <a:pPr marL="342900" lvl="0" indent="-342900" algn="l" rtl="0">
              <a:spcBef>
                <a:spcPts val="1000"/>
              </a:spcBef>
              <a:spcAft>
                <a:spcPts val="0"/>
              </a:spcAft>
              <a:buClr>
                <a:schemeClr val="dk1"/>
              </a:buClr>
              <a:buSzPts val="2000"/>
              <a:buFont typeface="Arial"/>
              <a:buChar char="•"/>
            </a:pPr>
            <a:r>
              <a:rPr lang="pt-PT" dirty="0"/>
              <a:t>Αναπηρίες (PHDA)</a:t>
            </a:r>
            <a:endParaRPr dirty="0"/>
          </a:p>
        </p:txBody>
      </p:sp>
      <p:pic>
        <p:nvPicPr>
          <p:cNvPr id="156" name="Google Shape;156;p9"/>
          <p:cNvPicPr preferRelativeResize="0"/>
          <p:nvPr/>
        </p:nvPicPr>
        <p:blipFill rotWithShape="1">
          <a:blip r:embed="rId3">
            <a:alphaModFix/>
          </a:blip>
          <a:srcRect/>
          <a:stretch/>
        </p:blipFill>
        <p:spPr>
          <a:xfrm>
            <a:off x="5292080" y="1196752"/>
            <a:ext cx="3599892" cy="2399928"/>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ΠΟΛΙΤΙΣΜΙΚΕΣ ΔΙΑΦΟΡΕΣ</a:t>
            </a:r>
            <a:br>
              <a:rPr lang="pt-PT"/>
            </a:br>
            <a:r>
              <a:rPr lang="pt-PT"/>
              <a:t>ΣΥΜΒΟΥΛΕΣ</a:t>
            </a:r>
            <a:endParaRPr/>
          </a:p>
        </p:txBody>
      </p:sp>
      <p:sp>
        <p:nvSpPr>
          <p:cNvPr id="197" name="Google Shape;197;p14"/>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ΝΑΙ</a:t>
            </a:r>
            <a:endParaRPr dirty="0"/>
          </a:p>
        </p:txBody>
      </p:sp>
      <p:sp>
        <p:nvSpPr>
          <p:cNvPr id="198" name="Google Shape;198;p14"/>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ts val="2220"/>
              <a:buNone/>
            </a:pPr>
            <a:r>
              <a:rPr lang="pt-PT" sz="2220" b="0"/>
              <a:t>Δώστε έμφαση στην κοινωνική συνοχή: ο τρόπος με τον οποίο οι διαφορές μπορούν να αλληλοσυμπληρώνονται και να ωφελούνται μεταξύ τους. Εστίαση σε κοινές και βασικές αξίες, όπως ο σεβασμός, η αποδοχή, η γενναιοδωρία και η ελευθερία.</a:t>
            </a:r>
            <a:endParaRPr/>
          </a:p>
          <a:p>
            <a:pPr marL="0" lvl="0" indent="0" algn="l" rtl="0">
              <a:lnSpc>
                <a:spcPct val="100000"/>
              </a:lnSpc>
              <a:spcBef>
                <a:spcPts val="1044"/>
              </a:spcBef>
              <a:spcAft>
                <a:spcPts val="0"/>
              </a:spcAft>
              <a:buClr>
                <a:schemeClr val="dk1"/>
              </a:buClr>
              <a:buSzPts val="2220"/>
              <a:buNone/>
            </a:pPr>
            <a:r>
              <a:rPr lang="pt-PT" sz="2220" b="0"/>
              <a:t> </a:t>
            </a:r>
            <a:endParaRPr/>
          </a:p>
        </p:txBody>
      </p:sp>
      <p:sp>
        <p:nvSpPr>
          <p:cNvPr id="199" name="Google Shape;199;p14"/>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ΟΧΙ</a:t>
            </a:r>
            <a:endParaRPr dirty="0"/>
          </a:p>
        </p:txBody>
      </p:sp>
      <p:sp>
        <p:nvSpPr>
          <p:cNvPr id="200" name="Google Shape;200;p14"/>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pt-PT" b="0"/>
              <a:t>Μην υπερτιμάτε το «εθνικό χρώμα». </a:t>
            </a:r>
            <a:endParaRPr/>
          </a:p>
          <a:p>
            <a:pPr marL="0" lvl="0" indent="0" algn="l" rtl="0">
              <a:lnSpc>
                <a:spcPct val="100000"/>
              </a:lnSpc>
              <a:spcBef>
                <a:spcPts val="1080"/>
              </a:spcBef>
              <a:spcAft>
                <a:spcPts val="0"/>
              </a:spcAft>
              <a:buClr>
                <a:schemeClr val="dk1"/>
              </a:buClr>
              <a:buSzPts val="2400"/>
              <a:buNone/>
            </a:pPr>
            <a:r>
              <a:rPr lang="pt-PT" b="0"/>
              <a:t> </a:t>
            </a:r>
            <a:endParaRPr/>
          </a:p>
          <a:p>
            <a:pPr marL="0" lvl="0" indent="0" algn="l" rtl="0">
              <a:lnSpc>
                <a:spcPct val="100000"/>
              </a:lnSpc>
              <a:spcBef>
                <a:spcPts val="1080"/>
              </a:spcBef>
              <a:spcAft>
                <a:spcPts val="0"/>
              </a:spcAft>
              <a:buClr>
                <a:schemeClr val="dk1"/>
              </a:buClr>
              <a:buSzPts val="2400"/>
              <a:buNone/>
            </a:pPr>
            <a:endParaRPr/>
          </a:p>
        </p:txBody>
      </p:sp>
      <p:sp>
        <p:nvSpPr>
          <p:cNvPr id="201" name="Google Shape;201;p14"/>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ΠΟΛΙΤΙΣΜΙΚΕΣ ΔΙΑΦΟΡΕΣ</a:t>
            </a:r>
            <a:br>
              <a:rPr lang="pt-PT"/>
            </a:br>
            <a:r>
              <a:rPr lang="pt-PT"/>
              <a:t>ΣΥΜΒΟΥΛΕΣ</a:t>
            </a:r>
            <a:endParaRPr/>
          </a:p>
        </p:txBody>
      </p:sp>
      <p:sp>
        <p:nvSpPr>
          <p:cNvPr id="207" name="Google Shape;207;p15"/>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ΝΑΙ</a:t>
            </a:r>
            <a:endParaRPr dirty="0"/>
          </a:p>
        </p:txBody>
      </p:sp>
      <p:sp>
        <p:nvSpPr>
          <p:cNvPr id="208" name="Google Shape;208;p15"/>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040"/>
              <a:buNone/>
            </a:pPr>
            <a:r>
              <a:rPr lang="pt-PT" sz="2040" b="0"/>
              <a:t>Ξεκινήστε με θετικά, όπως τα οφέλη της πολιτιστικής πολυμορφίας. Επισημάνετε ότι ο καθένας έχει πολιτισμό και ζητήστε από τους μαθητές να σκεφτούν τις δικές τους πολιτιστικές πεποιθήσεις και πρακτικές. Συζητήστε την πολιτιστική, γλωσσική και θρησκευτική πολυμορφία της πολυπολιτισμικής μας κοινωνίας και επισημάνετε ότι είμαστε όλοι μετανάστες ή απόγονοι μεταναστών.</a:t>
            </a:r>
            <a:endParaRPr/>
          </a:p>
        </p:txBody>
      </p:sp>
      <p:sp>
        <p:nvSpPr>
          <p:cNvPr id="209" name="Google Shape;209;p15"/>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ΟΧΙ</a:t>
            </a:r>
            <a:endParaRPr dirty="0"/>
          </a:p>
        </p:txBody>
      </p:sp>
      <p:sp>
        <p:nvSpPr>
          <p:cNvPr id="210" name="Google Shape;210;p15"/>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pt-PT" b="0"/>
              <a:t>Μην ξεκινήσετε με αρνητικά, όπως ο ρατσισμός ή η προκατάληψη. Αυτά υπονοούν ένα είδος κατηγορίας - μια προσέγγιση που είναι απίθανο να αλλάξει στάσεις.</a:t>
            </a:r>
            <a:endParaRPr/>
          </a:p>
          <a:p>
            <a:pPr marL="0" lvl="0" indent="0" algn="l" rtl="0">
              <a:lnSpc>
                <a:spcPct val="100000"/>
              </a:lnSpc>
              <a:spcBef>
                <a:spcPts val="1080"/>
              </a:spcBef>
              <a:spcAft>
                <a:spcPts val="0"/>
              </a:spcAft>
              <a:buClr>
                <a:schemeClr val="dk1"/>
              </a:buClr>
              <a:buSzPts val="2400"/>
              <a:buNone/>
            </a:pPr>
            <a:endParaRPr/>
          </a:p>
        </p:txBody>
      </p:sp>
      <p:sp>
        <p:nvSpPr>
          <p:cNvPr id="211" name="Google Shape;211;p15"/>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ΠΟΛΙΤΙΣΜΙΚΕΣ ΔΙΑΦΟΡΕΣ</a:t>
            </a:r>
            <a:br>
              <a:rPr lang="pt-PT"/>
            </a:br>
            <a:r>
              <a:rPr lang="pt-PT"/>
              <a:t>ΣΥΜΒΟΥΛΕΣ</a:t>
            </a:r>
            <a:endParaRPr/>
          </a:p>
        </p:txBody>
      </p:sp>
      <p:sp>
        <p:nvSpPr>
          <p:cNvPr id="217" name="Google Shape;217;p16"/>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ΝΑΙ</a:t>
            </a:r>
            <a:endParaRPr dirty="0"/>
          </a:p>
        </p:txBody>
      </p:sp>
      <p:sp>
        <p:nvSpPr>
          <p:cNvPr id="218" name="Google Shape;218;p16"/>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040"/>
              <a:buNone/>
            </a:pPr>
            <a:r>
              <a:rPr lang="pt-PT" sz="2040" b="0"/>
              <a:t>Ξεκινήστε με θετικά, όπως τα οφέλη της πολιτιστικής πολυμορφίας. Επισημάνετε ότι ο καθένας έχει πολιτισμό και ζητήστε από τους μαθητές να σκεφτούν τις δικές τους πολιτιστικές πεποιθήσεις και πρακτικές. Συζητήστε την πολιτιστική, γλωσσική και θρησκευτική πολυμορφία της πολυπολιτισμικής μας κοινωνίας και επισημάνετε ότι είμαστε όλοι μετανάστες ή απόγονοι μεταναστών.</a:t>
            </a:r>
            <a:endParaRPr/>
          </a:p>
        </p:txBody>
      </p:sp>
      <p:sp>
        <p:nvSpPr>
          <p:cNvPr id="219" name="Google Shape;219;p16"/>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ΟΧΙ</a:t>
            </a:r>
            <a:endParaRPr dirty="0"/>
          </a:p>
        </p:txBody>
      </p:sp>
      <p:sp>
        <p:nvSpPr>
          <p:cNvPr id="220" name="Google Shape;220;p16"/>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pt-PT" b="0"/>
              <a:t>Μην ξεκινήσετε με αρνητικά, όπως ο ρατσισμός ή η προκατάληψη. Αυτά υπονοούν ένα είδος κατηγορίας - μια προσέγγιση που είναι απίθανο να αλλάξει στάσεις.</a:t>
            </a:r>
            <a:endParaRPr/>
          </a:p>
          <a:p>
            <a:pPr marL="0" lvl="0" indent="0" algn="l" rtl="0">
              <a:lnSpc>
                <a:spcPct val="100000"/>
              </a:lnSpc>
              <a:spcBef>
                <a:spcPts val="1080"/>
              </a:spcBef>
              <a:spcAft>
                <a:spcPts val="0"/>
              </a:spcAft>
              <a:buClr>
                <a:schemeClr val="dk1"/>
              </a:buClr>
              <a:buSzPts val="2400"/>
              <a:buNone/>
            </a:pPr>
            <a:endParaRPr/>
          </a:p>
        </p:txBody>
      </p:sp>
      <p:sp>
        <p:nvSpPr>
          <p:cNvPr id="221" name="Google Shape;221;p16"/>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ΠΟΛΙΤΙΣΜΙΚΕΣ ΔΙΑΦΟΡΕΣ</a:t>
            </a:r>
            <a:br>
              <a:rPr lang="pt-PT"/>
            </a:br>
            <a:r>
              <a:rPr lang="pt-PT"/>
              <a:t>ΣΥΜΒΟΥΛΕΣ</a:t>
            </a:r>
            <a:endParaRPr/>
          </a:p>
        </p:txBody>
      </p:sp>
      <p:sp>
        <p:nvSpPr>
          <p:cNvPr id="227" name="Google Shape;227;p17"/>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ΝΑΙ</a:t>
            </a:r>
            <a:endParaRPr dirty="0"/>
          </a:p>
        </p:txBody>
      </p:sp>
      <p:sp>
        <p:nvSpPr>
          <p:cNvPr id="228" name="Google Shape;228;p17"/>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pt-PT" b="0"/>
              <a:t>Μιλήστε για τις διαφορές όλων. Η διδασκαλία για την πολιτιστική διαφορά πρέπει να περιλαμβάνει όλους τους μαθητές, ανά πάσα στιγμή.</a:t>
            </a:r>
            <a:endParaRPr/>
          </a:p>
          <a:p>
            <a:pPr marL="0" lvl="0" indent="0" algn="l" rtl="0">
              <a:lnSpc>
                <a:spcPct val="100000"/>
              </a:lnSpc>
              <a:spcBef>
                <a:spcPts val="1080"/>
              </a:spcBef>
              <a:spcAft>
                <a:spcPts val="0"/>
              </a:spcAft>
              <a:buClr>
                <a:schemeClr val="dk1"/>
              </a:buClr>
              <a:buSzPts val="2400"/>
              <a:buNone/>
            </a:pPr>
            <a:r>
              <a:rPr lang="pt-PT" b="0"/>
              <a:t> </a:t>
            </a:r>
            <a:endParaRPr/>
          </a:p>
        </p:txBody>
      </p:sp>
      <p:sp>
        <p:nvSpPr>
          <p:cNvPr id="229" name="Google Shape;229;p17"/>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ΟΧΙ</a:t>
            </a:r>
            <a:endParaRPr dirty="0"/>
          </a:p>
        </p:txBody>
      </p:sp>
      <p:sp>
        <p:nvSpPr>
          <p:cNvPr id="230" name="Google Shape;230;p17"/>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pt-PT" b="0"/>
              <a:t>Μην ξεχωρίζετε συγκεκριμένες ομάδες, όπως «εθνοτικές ομάδες». </a:t>
            </a:r>
            <a:endParaRPr/>
          </a:p>
          <a:p>
            <a:pPr marL="0" lvl="0" indent="0" algn="l" rtl="0">
              <a:lnSpc>
                <a:spcPct val="100000"/>
              </a:lnSpc>
              <a:spcBef>
                <a:spcPts val="1080"/>
              </a:spcBef>
              <a:spcAft>
                <a:spcPts val="0"/>
              </a:spcAft>
              <a:buClr>
                <a:schemeClr val="dk1"/>
              </a:buClr>
              <a:buSzPts val="2400"/>
              <a:buNone/>
            </a:pPr>
            <a:r>
              <a:rPr lang="pt-PT" b="0"/>
              <a:t> </a:t>
            </a:r>
            <a:endParaRPr/>
          </a:p>
          <a:p>
            <a:pPr marL="0" lvl="0" indent="0" algn="l" rtl="0">
              <a:lnSpc>
                <a:spcPct val="100000"/>
              </a:lnSpc>
              <a:spcBef>
                <a:spcPts val="1080"/>
              </a:spcBef>
              <a:spcAft>
                <a:spcPts val="0"/>
              </a:spcAft>
              <a:buClr>
                <a:schemeClr val="dk1"/>
              </a:buClr>
              <a:buSzPts val="2400"/>
              <a:buNone/>
            </a:pPr>
            <a:endParaRPr/>
          </a:p>
        </p:txBody>
      </p:sp>
      <p:sp>
        <p:nvSpPr>
          <p:cNvPr id="231" name="Google Shape;231;p17"/>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ΠΟΛΙΤΙΣΜΙΚΕΣ ΔΙΑΦΟΡΕΣ</a:t>
            </a:r>
            <a:br>
              <a:rPr lang="pt-PT"/>
            </a:br>
            <a:r>
              <a:rPr lang="pt-PT"/>
              <a:t>ΣΥΜΒΟΥΛΕΣ</a:t>
            </a:r>
            <a:endParaRPr/>
          </a:p>
        </p:txBody>
      </p:sp>
      <p:sp>
        <p:nvSpPr>
          <p:cNvPr id="237" name="Google Shape;237;p18"/>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ΝΑΙ</a:t>
            </a:r>
            <a:endParaRPr dirty="0"/>
          </a:p>
        </p:txBody>
      </p:sp>
      <p:sp>
        <p:nvSpPr>
          <p:cNvPr id="238" name="Google Shape;238;p18"/>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40"/>
              <a:buNone/>
            </a:pPr>
            <a:r>
              <a:rPr lang="pt-PT" sz="2040" b="0"/>
              <a:t>Ενσωματώστε την εξερεύνηση των πολιτισμών και της διαπολιτισμικής κατανόησης στο πρόγραμμα σπουδών, σε όλη τη Διαπροσωπική Ανάπτυξη, Διαδικασίες Σκέψης, Προσωπική Μάθηση και επικοινωνίες. </a:t>
            </a:r>
            <a:endParaRPr/>
          </a:p>
          <a:p>
            <a:pPr marL="0" lvl="0" indent="0" algn="l" rtl="0">
              <a:lnSpc>
                <a:spcPct val="90000"/>
              </a:lnSpc>
              <a:spcBef>
                <a:spcPts val="1008"/>
              </a:spcBef>
              <a:spcAft>
                <a:spcPts val="0"/>
              </a:spcAft>
              <a:buClr>
                <a:schemeClr val="dk1"/>
              </a:buClr>
              <a:buSzPts val="2040"/>
              <a:buNone/>
            </a:pPr>
            <a:r>
              <a:rPr lang="pt-PT" sz="2040" b="0"/>
              <a:t> </a:t>
            </a:r>
            <a:endParaRPr/>
          </a:p>
          <a:p>
            <a:pPr marL="0" lvl="0" indent="0" algn="l" rtl="0">
              <a:lnSpc>
                <a:spcPct val="90000"/>
              </a:lnSpc>
              <a:spcBef>
                <a:spcPts val="1008"/>
              </a:spcBef>
              <a:spcAft>
                <a:spcPts val="0"/>
              </a:spcAft>
              <a:buClr>
                <a:schemeClr val="dk1"/>
              </a:buClr>
              <a:buSzPts val="2040"/>
              <a:buNone/>
            </a:pPr>
            <a:r>
              <a:rPr lang="pt-PT" sz="2040" b="0"/>
              <a:t> </a:t>
            </a:r>
            <a:endParaRPr/>
          </a:p>
        </p:txBody>
      </p:sp>
      <p:sp>
        <p:nvSpPr>
          <p:cNvPr id="239" name="Google Shape;239;p18"/>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ΟΧΙ</a:t>
            </a:r>
            <a:endParaRPr dirty="0"/>
          </a:p>
        </p:txBody>
      </p:sp>
      <p:sp>
        <p:nvSpPr>
          <p:cNvPr id="240" name="Google Shape;240;p18"/>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400"/>
              <a:buNone/>
            </a:pPr>
            <a:r>
              <a:rPr lang="pt-PT" b="0" dirty="0"/>
              <a:t>Μην αφήσετε </a:t>
            </a:r>
            <a:r>
              <a:rPr lang="el-GR" b="0" dirty="0"/>
              <a:t>κουβέντες </a:t>
            </a:r>
            <a:r>
              <a:rPr lang="pt-PT" b="0" dirty="0"/>
              <a:t>για τη διαφορά να είναι μια σκέψη ή ένα πρόσθετο στο πρόγραμμα σπουδών και μην περιορίσετε το πρόγραμμα σπουδών συμπεριλαμβάνοντας μόνο μοναδικές προοπτικές. </a:t>
            </a:r>
            <a:endParaRPr dirty="0"/>
          </a:p>
          <a:p>
            <a:pPr marL="0" lvl="0" indent="0" algn="l" rtl="0">
              <a:lnSpc>
                <a:spcPct val="90000"/>
              </a:lnSpc>
              <a:spcBef>
                <a:spcPts val="1080"/>
              </a:spcBef>
              <a:spcAft>
                <a:spcPts val="0"/>
              </a:spcAft>
              <a:buClr>
                <a:schemeClr val="dk1"/>
              </a:buClr>
              <a:buSzPts val="2400"/>
              <a:buNone/>
            </a:pPr>
            <a:r>
              <a:rPr lang="pt-PT" b="0" dirty="0"/>
              <a:t> </a:t>
            </a:r>
            <a:endParaRPr dirty="0"/>
          </a:p>
          <a:p>
            <a:pPr marL="0" lvl="0" indent="0" algn="l" rtl="0">
              <a:lnSpc>
                <a:spcPct val="90000"/>
              </a:lnSpc>
              <a:spcBef>
                <a:spcPts val="1080"/>
              </a:spcBef>
              <a:spcAft>
                <a:spcPts val="0"/>
              </a:spcAft>
              <a:buClr>
                <a:schemeClr val="dk1"/>
              </a:buClr>
              <a:buSzPts val="2400"/>
              <a:buNone/>
            </a:pPr>
            <a:r>
              <a:rPr lang="pt-PT" b="0" dirty="0"/>
              <a:t> </a:t>
            </a:r>
            <a:endParaRPr dirty="0"/>
          </a:p>
          <a:p>
            <a:pPr marL="0" lvl="0" indent="0" algn="l" rtl="0">
              <a:lnSpc>
                <a:spcPct val="90000"/>
              </a:lnSpc>
              <a:spcBef>
                <a:spcPts val="1080"/>
              </a:spcBef>
              <a:spcAft>
                <a:spcPts val="0"/>
              </a:spcAft>
              <a:buClr>
                <a:schemeClr val="dk1"/>
              </a:buClr>
              <a:buSzPts val="2400"/>
              <a:buNone/>
            </a:pPr>
            <a:endParaRPr dirty="0"/>
          </a:p>
        </p:txBody>
      </p:sp>
      <p:sp>
        <p:nvSpPr>
          <p:cNvPr id="241" name="Google Shape;241;p18"/>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ΠΟΛΙΤΙΣΜΙΚΕΣ ΔΙΑΦΟΡΕΣ</a:t>
            </a:r>
            <a:br>
              <a:rPr lang="pt-PT"/>
            </a:br>
            <a:r>
              <a:rPr lang="pt-PT"/>
              <a:t>ΣΥΜΒΟΥΛΕΣ</a:t>
            </a:r>
            <a:endParaRPr/>
          </a:p>
        </p:txBody>
      </p:sp>
      <p:sp>
        <p:nvSpPr>
          <p:cNvPr id="247" name="Google Shape;247;p19"/>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ΝΑΙ</a:t>
            </a:r>
            <a:endParaRPr dirty="0"/>
          </a:p>
        </p:txBody>
      </p:sp>
      <p:sp>
        <p:nvSpPr>
          <p:cNvPr id="248" name="Google Shape;248;p19"/>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2040"/>
              <a:buNone/>
            </a:pPr>
            <a:r>
              <a:rPr lang="pt-PT" sz="2040" b="0"/>
              <a:t>Μιλήστε με τέτοιο τρόπο που η διαφορά σημαίνει όλους μας: ποιοι είμαστε συγκριτικοί με άλλους και πώς συσχετίζουμε με άλλους στο τοπικό και παγκόσμιο περιβάλλον μας. Οι εκπαιδευτικοί πρέπει να αξιοποιήσουν το ενδιαφέρον κάθε μαθητή και τα οφέλη για όλους τους μαθητές να αξιοποιήσουν στο έπακρο τις διαφορές μας.</a:t>
            </a:r>
            <a:endParaRPr/>
          </a:p>
          <a:p>
            <a:pPr marL="0" lvl="0" indent="0" algn="l" rtl="0">
              <a:lnSpc>
                <a:spcPct val="80000"/>
              </a:lnSpc>
              <a:spcBef>
                <a:spcPts val="1008"/>
              </a:spcBef>
              <a:spcAft>
                <a:spcPts val="0"/>
              </a:spcAft>
              <a:buClr>
                <a:schemeClr val="dk1"/>
              </a:buClr>
              <a:buSzPts val="2040"/>
              <a:buNone/>
            </a:pPr>
            <a:r>
              <a:rPr lang="pt-PT" sz="2040" b="0"/>
              <a:t> </a:t>
            </a:r>
            <a:endParaRPr/>
          </a:p>
          <a:p>
            <a:pPr marL="0" lvl="0" indent="0" algn="l" rtl="0">
              <a:lnSpc>
                <a:spcPct val="80000"/>
              </a:lnSpc>
              <a:spcBef>
                <a:spcPts val="1008"/>
              </a:spcBef>
              <a:spcAft>
                <a:spcPts val="0"/>
              </a:spcAft>
              <a:buClr>
                <a:schemeClr val="dk1"/>
              </a:buClr>
              <a:buSzPts val="2040"/>
              <a:buNone/>
            </a:pPr>
            <a:r>
              <a:rPr lang="pt-PT" sz="2040" b="0"/>
              <a:t> </a:t>
            </a:r>
            <a:endParaRPr/>
          </a:p>
        </p:txBody>
      </p:sp>
      <p:sp>
        <p:nvSpPr>
          <p:cNvPr id="249" name="Google Shape;249;p19"/>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ΟΧΙ</a:t>
            </a:r>
            <a:endParaRPr dirty="0"/>
          </a:p>
        </p:txBody>
      </p:sp>
      <p:sp>
        <p:nvSpPr>
          <p:cNvPr id="250" name="Google Shape;250;p19"/>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20"/>
              <a:buNone/>
            </a:pPr>
            <a:r>
              <a:rPr lang="pt-PT" sz="2220" b="0" dirty="0"/>
              <a:t>Μην δίνετε την εντύπωση ότι ο λόγος που συζητάτε για διαφορές είναι έτσι ώστε το «</a:t>
            </a:r>
            <a:r>
              <a:rPr lang="el-GR" sz="2220" b="0" dirty="0"/>
              <a:t>σύνηθες</a:t>
            </a:r>
            <a:r>
              <a:rPr lang="pt-PT" sz="2220" b="0" dirty="0"/>
              <a:t>» ή </a:t>
            </a:r>
            <a:r>
              <a:rPr lang="el-GR" sz="2220" b="0" dirty="0"/>
              <a:t>η</a:t>
            </a:r>
            <a:r>
              <a:rPr lang="pt-PT" sz="2220" b="0" dirty="0"/>
              <a:t> «</a:t>
            </a:r>
            <a:r>
              <a:rPr lang="el-GR" sz="2220" b="0" dirty="0"/>
              <a:t>πλειοψηφία</a:t>
            </a:r>
            <a:r>
              <a:rPr lang="pt-PT" sz="2220" b="0" dirty="0"/>
              <a:t>» να αισθάνονται καλύτερα για τις «μειονότητες». </a:t>
            </a:r>
            <a:endParaRPr dirty="0"/>
          </a:p>
          <a:p>
            <a:pPr marL="0" lvl="0" indent="0" algn="l" rtl="0">
              <a:lnSpc>
                <a:spcPct val="100000"/>
              </a:lnSpc>
              <a:spcBef>
                <a:spcPts val="1044"/>
              </a:spcBef>
              <a:spcAft>
                <a:spcPts val="0"/>
              </a:spcAft>
              <a:buClr>
                <a:schemeClr val="dk1"/>
              </a:buClr>
              <a:buSzPts val="2220"/>
              <a:buNone/>
            </a:pPr>
            <a:r>
              <a:rPr lang="pt-PT" sz="2220" b="0" dirty="0"/>
              <a:t> </a:t>
            </a:r>
            <a:endParaRPr dirty="0"/>
          </a:p>
          <a:p>
            <a:pPr marL="0" lvl="0" indent="0" algn="l" rtl="0">
              <a:lnSpc>
                <a:spcPct val="100000"/>
              </a:lnSpc>
              <a:spcBef>
                <a:spcPts val="1044"/>
              </a:spcBef>
              <a:spcAft>
                <a:spcPts val="0"/>
              </a:spcAft>
              <a:buClr>
                <a:schemeClr val="dk1"/>
              </a:buClr>
              <a:buSzPts val="2220"/>
              <a:buNone/>
            </a:pPr>
            <a:r>
              <a:rPr lang="pt-PT" sz="2220" b="0" dirty="0"/>
              <a:t> </a:t>
            </a:r>
            <a:endParaRPr dirty="0"/>
          </a:p>
          <a:p>
            <a:pPr marL="0" lvl="0" indent="0" algn="l" rtl="0">
              <a:lnSpc>
                <a:spcPct val="100000"/>
              </a:lnSpc>
              <a:spcBef>
                <a:spcPts val="1044"/>
              </a:spcBef>
              <a:spcAft>
                <a:spcPts val="0"/>
              </a:spcAft>
              <a:buClr>
                <a:schemeClr val="dk1"/>
              </a:buClr>
              <a:buSzPts val="2220"/>
              <a:buNone/>
            </a:pPr>
            <a:endParaRPr sz="2220" dirty="0"/>
          </a:p>
        </p:txBody>
      </p:sp>
      <p:sp>
        <p:nvSpPr>
          <p:cNvPr id="251" name="Google Shape;251;p19"/>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ΠΟΛΙΤΙΣΜΙΚΕΣ ΔΙΑΦΟΡΕΣ</a:t>
            </a:r>
            <a:br>
              <a:rPr lang="pt-PT"/>
            </a:br>
            <a:r>
              <a:rPr lang="pt-PT"/>
              <a:t>ΣΥΜΒΟΥΛΕΣ</a:t>
            </a:r>
            <a:endParaRPr/>
          </a:p>
        </p:txBody>
      </p:sp>
      <p:sp>
        <p:nvSpPr>
          <p:cNvPr id="257" name="Google Shape;257;p20"/>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ΝΑΙ</a:t>
            </a:r>
            <a:endParaRPr dirty="0"/>
          </a:p>
        </p:txBody>
      </p:sp>
      <p:sp>
        <p:nvSpPr>
          <p:cNvPr id="258" name="Google Shape;258;p20"/>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ts val="2400"/>
              <a:buNone/>
            </a:pPr>
            <a:r>
              <a:rPr lang="pt-PT" b="0"/>
              <a:t>Αντιμετωπίστε τα γεγονότα και τις πρακτικές δεξιότητες και στάσεις που χρειαζόμαστε για να πετύχουμε σε ένα μέλλον τοπικής και παγκόσμιας πολιτιστικής πολυμορφίας. </a:t>
            </a:r>
            <a:endParaRPr/>
          </a:p>
          <a:p>
            <a:pPr marL="0" lvl="0" indent="0" algn="l" rtl="0">
              <a:lnSpc>
                <a:spcPct val="100000"/>
              </a:lnSpc>
              <a:spcBef>
                <a:spcPts val="1080"/>
              </a:spcBef>
              <a:spcAft>
                <a:spcPts val="0"/>
              </a:spcAft>
              <a:buClr>
                <a:schemeClr val="dk1"/>
              </a:buClr>
              <a:buSzPts val="2400"/>
              <a:buNone/>
            </a:pPr>
            <a:r>
              <a:rPr lang="pt-PT" b="0"/>
              <a:t> </a:t>
            </a:r>
            <a:endParaRPr/>
          </a:p>
          <a:p>
            <a:pPr marL="0" lvl="0" indent="0" algn="l" rtl="0">
              <a:lnSpc>
                <a:spcPct val="100000"/>
              </a:lnSpc>
              <a:spcBef>
                <a:spcPts val="1080"/>
              </a:spcBef>
              <a:spcAft>
                <a:spcPts val="0"/>
              </a:spcAft>
              <a:buClr>
                <a:schemeClr val="dk1"/>
              </a:buClr>
              <a:buSzPts val="2400"/>
              <a:buNone/>
            </a:pPr>
            <a:r>
              <a:rPr lang="pt-PT" b="0"/>
              <a:t> </a:t>
            </a:r>
            <a:endParaRPr/>
          </a:p>
        </p:txBody>
      </p:sp>
      <p:sp>
        <p:nvSpPr>
          <p:cNvPr id="259" name="Google Shape;259;p20"/>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ΟΧΙ</a:t>
            </a:r>
            <a:endParaRPr dirty="0"/>
          </a:p>
        </p:txBody>
      </p:sp>
      <p:sp>
        <p:nvSpPr>
          <p:cNvPr id="260" name="Google Shape;260;p20"/>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400"/>
              <a:buNone/>
            </a:pPr>
            <a:r>
              <a:rPr lang="pt-PT" b="0" dirty="0"/>
              <a:t>Μην εί</a:t>
            </a:r>
            <a:r>
              <a:rPr lang="el-GR" b="0" dirty="0" err="1"/>
              <a:t>στε</a:t>
            </a:r>
            <a:r>
              <a:rPr lang="pt-PT" b="0" dirty="0"/>
              <a:t> ηθικολογικ</a:t>
            </a:r>
            <a:r>
              <a:rPr lang="el-GR" b="0" dirty="0" err="1"/>
              <a:t>οί</a:t>
            </a:r>
            <a:r>
              <a:rPr lang="pt-PT" b="0" dirty="0"/>
              <a:t>. Δεν έχει νόημα να κατηγορούμε τους ανθρώπους για κακή συμπεριφορά, ή ακόμη και να υπονοούμε ότι το κάνουν.</a:t>
            </a:r>
            <a:endParaRPr dirty="0"/>
          </a:p>
          <a:p>
            <a:pPr marL="0" lvl="0" indent="0" algn="l" rtl="0">
              <a:lnSpc>
                <a:spcPct val="100000"/>
              </a:lnSpc>
              <a:spcBef>
                <a:spcPts val="1080"/>
              </a:spcBef>
              <a:spcAft>
                <a:spcPts val="0"/>
              </a:spcAft>
              <a:buClr>
                <a:schemeClr val="dk1"/>
              </a:buClr>
              <a:buSzPts val="2400"/>
              <a:buNone/>
            </a:pPr>
            <a:r>
              <a:rPr lang="pt-PT" b="0" dirty="0"/>
              <a:t> </a:t>
            </a:r>
            <a:endParaRPr dirty="0"/>
          </a:p>
          <a:p>
            <a:pPr marL="0" lvl="0" indent="0" algn="l" rtl="0">
              <a:lnSpc>
                <a:spcPct val="100000"/>
              </a:lnSpc>
              <a:spcBef>
                <a:spcPts val="1080"/>
              </a:spcBef>
              <a:spcAft>
                <a:spcPts val="0"/>
              </a:spcAft>
              <a:buClr>
                <a:schemeClr val="dk1"/>
              </a:buClr>
              <a:buSzPts val="2400"/>
              <a:buNone/>
            </a:pPr>
            <a:r>
              <a:rPr lang="pt-PT" b="0" dirty="0"/>
              <a:t> </a:t>
            </a:r>
            <a:endParaRPr dirty="0"/>
          </a:p>
          <a:p>
            <a:pPr marL="0" lvl="0" indent="0" algn="l" rtl="0">
              <a:lnSpc>
                <a:spcPct val="100000"/>
              </a:lnSpc>
              <a:spcBef>
                <a:spcPts val="1080"/>
              </a:spcBef>
              <a:spcAft>
                <a:spcPts val="0"/>
              </a:spcAft>
              <a:buClr>
                <a:schemeClr val="dk1"/>
              </a:buClr>
              <a:buSzPts val="2400"/>
              <a:buNone/>
            </a:pPr>
            <a:endParaRPr dirty="0"/>
          </a:p>
        </p:txBody>
      </p:sp>
      <p:sp>
        <p:nvSpPr>
          <p:cNvPr id="261" name="Google Shape;261;p20"/>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ΠΟΛΙΤΙΣΜΙΚΕΣ ΔΙΑΦΟΡΕΣ</a:t>
            </a:r>
            <a:br>
              <a:rPr lang="pt-PT"/>
            </a:br>
            <a:r>
              <a:rPr lang="pt-PT"/>
              <a:t>ΣΥΜΒΟΥΛΕΣ</a:t>
            </a:r>
            <a:endParaRPr/>
          </a:p>
        </p:txBody>
      </p:sp>
      <p:sp>
        <p:nvSpPr>
          <p:cNvPr id="267" name="Google Shape;267;p21"/>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ΝΑΙ</a:t>
            </a:r>
            <a:endParaRPr dirty="0"/>
          </a:p>
        </p:txBody>
      </p:sp>
      <p:sp>
        <p:nvSpPr>
          <p:cNvPr id="268" name="Google Shape;268;p21"/>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040"/>
              <a:buNone/>
            </a:pPr>
            <a:r>
              <a:rPr lang="pt-PT" sz="2040" b="0"/>
              <a:t>Ξεκινήστε με λέξεις που σχετίζονται με τους μαθητές, όπως «διαφορές», «αποδοχή», «σεβασμός», «δικαιοσύνη» και «ελευθερία». Χρησιμοποιήστε αυτά για να ξεκινήσετε τη συζήτηση σχετικά με το γιατί τα σχολεία και οι κυβερνήσεις έχουν πολιτικές για την ποικιλομορφία και την ένταξη.</a:t>
            </a:r>
            <a:endParaRPr/>
          </a:p>
          <a:p>
            <a:pPr marL="0" lvl="0" indent="0" algn="l" rtl="0">
              <a:lnSpc>
                <a:spcPct val="90000"/>
              </a:lnSpc>
              <a:spcBef>
                <a:spcPts val="1008"/>
              </a:spcBef>
              <a:spcAft>
                <a:spcPts val="0"/>
              </a:spcAft>
              <a:buClr>
                <a:schemeClr val="dk1"/>
              </a:buClr>
              <a:buSzPts val="2040"/>
              <a:buNone/>
            </a:pPr>
            <a:r>
              <a:rPr lang="pt-PT" sz="2040" b="0"/>
              <a:t> </a:t>
            </a:r>
            <a:endParaRPr/>
          </a:p>
          <a:p>
            <a:pPr marL="0" lvl="0" indent="0" algn="l" rtl="0">
              <a:lnSpc>
                <a:spcPct val="90000"/>
              </a:lnSpc>
              <a:spcBef>
                <a:spcPts val="1008"/>
              </a:spcBef>
              <a:spcAft>
                <a:spcPts val="0"/>
              </a:spcAft>
              <a:buClr>
                <a:schemeClr val="dk1"/>
              </a:buClr>
              <a:buSzPts val="2040"/>
              <a:buNone/>
            </a:pPr>
            <a:r>
              <a:rPr lang="pt-PT" sz="2040" b="0"/>
              <a:t> </a:t>
            </a:r>
            <a:endParaRPr/>
          </a:p>
        </p:txBody>
      </p:sp>
      <p:sp>
        <p:nvSpPr>
          <p:cNvPr id="269" name="Google Shape;269;p21"/>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ΟΧΙ</a:t>
            </a:r>
            <a:endParaRPr dirty="0"/>
          </a:p>
        </p:txBody>
      </p:sp>
      <p:sp>
        <p:nvSpPr>
          <p:cNvPr id="270" name="Google Shape;270;p21"/>
          <p:cNvSpPr txBox="1">
            <a:spLocks noGrp="1"/>
          </p:cNvSpPr>
          <p:nvPr>
            <p:ph type="body" idx="4"/>
          </p:nvPr>
        </p:nvSpPr>
        <p:spPr>
          <a:xfrm>
            <a:off x="5093207" y="2259366"/>
            <a:ext cx="3498701" cy="38404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pt-PT" b="0" dirty="0"/>
              <a:t>Μην είστε </a:t>
            </a:r>
            <a:r>
              <a:rPr lang="el-GR" b="0" dirty="0"/>
              <a:t>αυστηροί</a:t>
            </a:r>
            <a:r>
              <a:rPr lang="pt-PT" b="0" dirty="0"/>
              <a:t> με δύσκολες αφηρημένες έννοιες ή λέξεις, όπως «πολυπολιτισμικότητ</a:t>
            </a:r>
            <a:r>
              <a:rPr lang="el-GR" b="0" dirty="0"/>
              <a:t>α</a:t>
            </a:r>
            <a:r>
              <a:rPr lang="pt-PT" b="0" dirty="0"/>
              <a:t>», «ολοκλήρωση» και «ποικιλομορφία». </a:t>
            </a:r>
            <a:endParaRPr dirty="0"/>
          </a:p>
          <a:p>
            <a:pPr marL="0" lvl="0" indent="0" algn="l" rtl="0">
              <a:lnSpc>
                <a:spcPct val="100000"/>
              </a:lnSpc>
              <a:spcBef>
                <a:spcPts val="1080"/>
              </a:spcBef>
              <a:spcAft>
                <a:spcPts val="0"/>
              </a:spcAft>
              <a:buClr>
                <a:schemeClr val="dk1"/>
              </a:buClr>
              <a:buSzPts val="2400"/>
              <a:buNone/>
            </a:pPr>
            <a:r>
              <a:rPr lang="pt-PT" b="0" dirty="0"/>
              <a:t> </a:t>
            </a:r>
            <a:endParaRPr dirty="0"/>
          </a:p>
          <a:p>
            <a:pPr marL="0" lvl="0" indent="0" algn="l" rtl="0">
              <a:lnSpc>
                <a:spcPct val="100000"/>
              </a:lnSpc>
              <a:spcBef>
                <a:spcPts val="1080"/>
              </a:spcBef>
              <a:spcAft>
                <a:spcPts val="0"/>
              </a:spcAft>
              <a:buClr>
                <a:schemeClr val="dk1"/>
              </a:buClr>
              <a:buSzPts val="2400"/>
              <a:buNone/>
            </a:pPr>
            <a:r>
              <a:rPr lang="pt-PT" b="0" dirty="0"/>
              <a:t> </a:t>
            </a:r>
            <a:endParaRPr dirty="0"/>
          </a:p>
          <a:p>
            <a:pPr marL="0" lvl="0" indent="0" algn="l" rtl="0">
              <a:lnSpc>
                <a:spcPct val="100000"/>
              </a:lnSpc>
              <a:spcBef>
                <a:spcPts val="1080"/>
              </a:spcBef>
              <a:spcAft>
                <a:spcPts val="0"/>
              </a:spcAft>
              <a:buClr>
                <a:schemeClr val="dk1"/>
              </a:buClr>
              <a:buSzPts val="2400"/>
              <a:buNone/>
            </a:pPr>
            <a:endParaRPr dirty="0"/>
          </a:p>
        </p:txBody>
      </p:sp>
      <p:sp>
        <p:nvSpPr>
          <p:cNvPr id="271" name="Google Shape;271;p21"/>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ΠΟΛΙΤΙΣΜΙΚΕΣ ΔΙΑΦΟΡΕΣ</a:t>
            </a:r>
            <a:br>
              <a:rPr lang="pt-PT"/>
            </a:br>
            <a:r>
              <a:rPr lang="pt-PT"/>
              <a:t>ΣΥΜΒΟΥΛΕΣ</a:t>
            </a:r>
            <a:endParaRPr/>
          </a:p>
        </p:txBody>
      </p:sp>
      <p:sp>
        <p:nvSpPr>
          <p:cNvPr id="277" name="Google Shape;277;p22"/>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ΝΑΙ</a:t>
            </a:r>
            <a:endParaRPr dirty="0"/>
          </a:p>
        </p:txBody>
      </p:sp>
      <p:sp>
        <p:nvSpPr>
          <p:cNvPr id="278" name="Google Shape;278;p22"/>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1679"/>
              <a:buNone/>
            </a:pPr>
            <a:r>
              <a:rPr lang="pt-PT" sz="1679" b="0"/>
              <a:t>Συμμετοχή τοπικών μελών της πολυπολιτισμικής κοινότητας (γονείς, προσωπικό, κοινότητες και ηγέτες της πίστης) σε συζητήσεις σχετικά με την ποικιλομορφία. Η ακρόαση από πρώτο χέρι σχετικά με τις διαφορετικές εμπειρίες και το υπόβαθρο των άλλων μπορεί να είναι πολύ ισχυρή για τους μαθητές. Επίσης, εξετάστε το ενδεχόμενο να συμπεριλάβετε τον αιτούντα άσυλο και την εμπειρία των προσφύγων σε συζητήσεις σχετικά με την ποικιλομορφία.</a:t>
            </a:r>
            <a:endParaRPr/>
          </a:p>
          <a:p>
            <a:pPr marL="0" lvl="0" indent="0" algn="l" rtl="0">
              <a:lnSpc>
                <a:spcPct val="80000"/>
              </a:lnSpc>
              <a:spcBef>
                <a:spcPts val="936"/>
              </a:spcBef>
              <a:spcAft>
                <a:spcPts val="0"/>
              </a:spcAft>
              <a:buClr>
                <a:schemeClr val="dk1"/>
              </a:buClr>
              <a:buSzPts val="1679"/>
              <a:buNone/>
            </a:pPr>
            <a:r>
              <a:rPr lang="pt-PT" sz="1679" b="0"/>
              <a:t> </a:t>
            </a:r>
            <a:endParaRPr/>
          </a:p>
          <a:p>
            <a:pPr marL="0" lvl="0" indent="0" algn="l" rtl="0">
              <a:lnSpc>
                <a:spcPct val="80000"/>
              </a:lnSpc>
              <a:spcBef>
                <a:spcPts val="936"/>
              </a:spcBef>
              <a:spcAft>
                <a:spcPts val="0"/>
              </a:spcAft>
              <a:buClr>
                <a:schemeClr val="dk1"/>
              </a:buClr>
              <a:buSzPts val="1679"/>
              <a:buNone/>
            </a:pPr>
            <a:r>
              <a:rPr lang="pt-PT" sz="1679" b="0"/>
              <a:t> </a:t>
            </a:r>
            <a:endParaRPr/>
          </a:p>
        </p:txBody>
      </p:sp>
      <p:sp>
        <p:nvSpPr>
          <p:cNvPr id="279" name="Google Shape;279;p22"/>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l-GR" dirty="0"/>
              <a:t>ΟΧΙ</a:t>
            </a:r>
            <a:endParaRPr dirty="0"/>
          </a:p>
        </p:txBody>
      </p:sp>
      <p:sp>
        <p:nvSpPr>
          <p:cNvPr id="280" name="Google Shape;280;p22"/>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40"/>
              <a:buNone/>
            </a:pPr>
            <a:r>
              <a:rPr lang="pt-PT" sz="2040" b="0"/>
              <a:t>Μην περιορίζετε τις συζητήσεις σχετικά με την ποικιλομορφία μόνο σε μακροχρόνιες, καθιερωμένες κοινότητες μεταναστών στις χώρες σας. Συμπεριλάβετε συζητήσεις για νέες και αναδυόμενες κοινότητες (δηλ. Πρόσφατες αφίξεις / ανθρωπιστικοί συμμετέχοντες).</a:t>
            </a:r>
            <a:endParaRPr/>
          </a:p>
          <a:p>
            <a:pPr marL="0" lvl="0" indent="0" algn="l" rtl="0">
              <a:lnSpc>
                <a:spcPct val="80000"/>
              </a:lnSpc>
              <a:spcBef>
                <a:spcPts val="1008"/>
              </a:spcBef>
              <a:spcAft>
                <a:spcPts val="0"/>
              </a:spcAft>
              <a:buClr>
                <a:schemeClr val="dk1"/>
              </a:buClr>
              <a:buSzPts val="2040"/>
              <a:buNone/>
            </a:pPr>
            <a:r>
              <a:rPr lang="pt-PT" sz="2040" b="0"/>
              <a:t> </a:t>
            </a:r>
            <a:endParaRPr/>
          </a:p>
          <a:p>
            <a:pPr marL="0" lvl="0" indent="0" algn="l" rtl="0">
              <a:lnSpc>
                <a:spcPct val="80000"/>
              </a:lnSpc>
              <a:spcBef>
                <a:spcPts val="1008"/>
              </a:spcBef>
              <a:spcAft>
                <a:spcPts val="0"/>
              </a:spcAft>
              <a:buClr>
                <a:schemeClr val="dk1"/>
              </a:buClr>
              <a:buSzPts val="2040"/>
              <a:buNone/>
            </a:pPr>
            <a:r>
              <a:rPr lang="pt-PT" sz="2040" b="0"/>
              <a:t> </a:t>
            </a:r>
            <a:endParaRPr/>
          </a:p>
          <a:p>
            <a:pPr marL="0" lvl="0" indent="0" algn="l" rtl="0">
              <a:lnSpc>
                <a:spcPct val="80000"/>
              </a:lnSpc>
              <a:spcBef>
                <a:spcPts val="1008"/>
              </a:spcBef>
              <a:spcAft>
                <a:spcPts val="0"/>
              </a:spcAft>
              <a:buClr>
                <a:schemeClr val="dk1"/>
              </a:buClr>
              <a:buSzPts val="2040"/>
              <a:buNone/>
            </a:pPr>
            <a:endParaRPr sz="2040"/>
          </a:p>
        </p:txBody>
      </p:sp>
      <p:sp>
        <p:nvSpPr>
          <p:cNvPr id="281" name="Google Shape;281;p22"/>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50703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en-US" sz="4000" dirty="0" err="1">
                <a:solidFill>
                  <a:srgbClr val="08A5EF"/>
                </a:solidFill>
                <a:latin typeface="Calibri"/>
                <a:ea typeface="Calibri"/>
                <a:cs typeface="Calibri"/>
                <a:sym typeface="Calibri"/>
              </a:rPr>
              <a:t>Σενάριο</a:t>
            </a:r>
            <a:r>
              <a:rPr lang="en-US" sz="4000" dirty="0">
                <a:solidFill>
                  <a:srgbClr val="08A5EF"/>
                </a:solidFill>
                <a:latin typeface="Calibri"/>
                <a:ea typeface="Calibri"/>
                <a:cs typeface="Calibri"/>
                <a:sym typeface="Calibri"/>
              </a:rPr>
              <a:t> 4 - </a:t>
            </a:r>
            <a:r>
              <a:rPr lang="el-GR" sz="4000" dirty="0">
                <a:solidFill>
                  <a:srgbClr val="08A5EF"/>
                </a:solidFill>
                <a:latin typeface="Calibri"/>
                <a:ea typeface="Calibri"/>
                <a:cs typeface="Calibri"/>
                <a:sym typeface="Calibri"/>
              </a:rPr>
              <a:t>Περιστατικό</a:t>
            </a:r>
            <a:r>
              <a:rPr lang="en-US" sz="4000" dirty="0">
                <a:solidFill>
                  <a:srgbClr val="08A5EF"/>
                </a:solidFill>
                <a:latin typeface="Calibri"/>
                <a:ea typeface="Calibri"/>
                <a:cs typeface="Calibri"/>
                <a:sym typeface="Calibri"/>
              </a:rPr>
              <a:t> πολιτισ</a:t>
            </a:r>
            <a:r>
              <a:rPr lang="el-GR" sz="4000" dirty="0">
                <a:solidFill>
                  <a:srgbClr val="08A5EF"/>
                </a:solidFill>
                <a:latin typeface="Calibri"/>
                <a:ea typeface="Calibri"/>
                <a:cs typeface="Calibri"/>
                <a:sym typeface="Calibri"/>
              </a:rPr>
              <a:t>μ</a:t>
            </a:r>
            <a:r>
              <a:rPr lang="en-US" sz="4000" dirty="0" err="1">
                <a:solidFill>
                  <a:srgbClr val="08A5EF"/>
                </a:solidFill>
                <a:latin typeface="Calibri"/>
                <a:ea typeface="Calibri"/>
                <a:cs typeface="Calibri"/>
                <a:sym typeface="Calibri"/>
              </a:rPr>
              <a:t>ικών</a:t>
            </a:r>
            <a:r>
              <a:rPr lang="en-US" sz="4000" dirty="0">
                <a:solidFill>
                  <a:srgbClr val="08A5EF"/>
                </a:solidFill>
                <a:latin typeface="Calibri"/>
                <a:ea typeface="Calibri"/>
                <a:cs typeface="Calibri"/>
                <a:sym typeface="Calibri"/>
              </a:rPr>
              <a:t> </a:t>
            </a:r>
            <a:r>
              <a:rPr lang="en-US" sz="4000" dirty="0" err="1">
                <a:solidFill>
                  <a:srgbClr val="08A5EF"/>
                </a:solidFill>
                <a:latin typeface="Calibri"/>
                <a:ea typeface="Calibri"/>
                <a:cs typeface="Calibri"/>
                <a:sym typeface="Calibri"/>
              </a:rPr>
              <a:t>δι</a:t>
            </a:r>
            <a:r>
              <a:rPr lang="en-US" sz="4000" dirty="0">
                <a:solidFill>
                  <a:srgbClr val="08A5EF"/>
                </a:solidFill>
                <a:latin typeface="Calibri"/>
                <a:ea typeface="Calibri"/>
                <a:cs typeface="Calibri"/>
                <a:sym typeface="Calibri"/>
              </a:rPr>
              <a:t>αφορών</a:t>
            </a:r>
            <a:br>
              <a:rPr lang="en-US" sz="4000" dirty="0">
                <a:solidFill>
                  <a:srgbClr val="08A5EF"/>
                </a:solidFill>
                <a:latin typeface="Calibri"/>
                <a:ea typeface="Calibri"/>
                <a:cs typeface="Calibri"/>
                <a:sym typeface="Calibri"/>
              </a:rPr>
            </a:br>
            <a:r>
              <a:rPr lang="en-US" sz="4000" dirty="0">
                <a:solidFill>
                  <a:srgbClr val="08A5EF"/>
                </a:solidFill>
                <a:latin typeface="Calibri"/>
                <a:ea typeface="Calibri"/>
                <a:cs typeface="Calibri"/>
                <a:sym typeface="Calibri"/>
              </a:rPr>
              <a:t>Περιγραφή κατάστασης</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en-US"/>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Προβλήματα στις σχέσεις μεταξύ </a:t>
            </a:r>
            <a:r>
              <a:rPr lang="el-GR" sz="1800" dirty="0">
                <a:solidFill>
                  <a:srgbClr val="EF8E7B"/>
                </a:solidFill>
              </a:rPr>
              <a:t>συνομήλικων</a:t>
            </a:r>
            <a:endParaRPr lang="pt-PT" sz="1800" dirty="0"/>
          </a:p>
        </p:txBody>
      </p:sp>
    </p:spTree>
  </p:cSld>
  <p:clrMapOvr>
    <a:masterClrMapping/>
  </p:clrMapOvr>
</p:sld>
</file>

<file path=ppt/theme/theme1.xml><?xml version="1.0" encoding="utf-8"?>
<a:theme xmlns:a="http://schemas.openxmlformats.org/drawingml/2006/main" name="Základné">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16267</Words>
  <Application>Microsoft Office PowerPoint</Application>
  <PresentationFormat>Προβολή στην οθόνη (4:3)</PresentationFormat>
  <Paragraphs>733</Paragraphs>
  <Slides>132</Slides>
  <Notes>105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132</vt:i4>
      </vt:variant>
    </vt:vector>
  </HeadingPairs>
  <TitlesOfParts>
    <vt:vector size="138" baseType="lpstr">
      <vt:lpstr>Arial </vt:lpstr>
      <vt:lpstr>Arial Black</vt:lpstr>
      <vt:lpstr>Calibri</vt:lpstr>
      <vt:lpstr>Arial</vt:lpstr>
      <vt:lpstr>Arial[</vt:lpstr>
      <vt:lpstr>Základné</vt:lpstr>
      <vt:lpstr>Σενάριο 1 - Περιστατικό με μπάλα Θεωρία συγκρούσεων</vt:lpstr>
      <vt:lpstr>ΣΧΕΣΕΙΣ ΜΕΤΑΞΥ ΣΥΜΟΗΛΙΚΩΝ-  ΣΗΜΑΣΙΑ</vt:lpstr>
      <vt:lpstr>ΣΧΕΣΕΙΣ ΜΕΤΑΞΥ ΣΥΜΟΗΛΙΚΩΝ - ΣΗΜΑΣΙΑ</vt:lpstr>
      <vt:lpstr>ΣΧΕΣΕΙΣ ΜΕΤΑΞΥ ΣΥΜΟΗΛΙΚΩΝ – ΠΡΟΤΑΣΕΙΣ</vt:lpstr>
      <vt:lpstr>ΣΧΕΣΕΙΣ ΜΕΤΑΞΥ ΣΥΜΟΗΛΙΚΩΝ – ΠΡΟΤΑΣΕΙΣ</vt:lpstr>
      <vt:lpstr>ΣΤΡΑΤΗΓΙΚΕΣ ΓΙΑ ΤΗΝ ΠΡΟΩΘΗΣΗ ΤΩΝ ΣΧΕΣΕΩΝ ΜΕΤΑΞΥ ΣΥΝΟΜΗΛΙΚΩΝ ΠΑΡΑΔΕΙΓΜΑΤΑ ΜΙΚΡΟ-ΑΛΛΑΓΩΝ ΣΕ ΡΟΥΤΙΝΕΣ ΚΑΙ ΠΡΑΚΤΙΚΕΣ</vt:lpstr>
      <vt:lpstr>ΣΤΡΑΤΗΓΙΚΕΣ ΓΙΑ ΤΗΝ ΠΡΟΩΘΗΣΗ ΤΩΝ ΣΧΕΣΕΩΝ ΜΕΤΑΞΥ ΣΥΝΟΜΗΛΙΚΩΝ ΠΑΡΑΔΕΙΓΜΑΤΑ ΜΙΚΡΟ-ΑΛΛΑΓΩΝ ΣΕ ΡΟΥΤΙΝΕΣ ΚΑΙ ΠΡΑΚΤΙΚΕΣ</vt:lpstr>
      <vt:lpstr>ΣΤΡΑΤΗΓΙΚΕΣ ΓΙΑ ΤΗΝ ΠΡΟΩΘΗΣΗ ΤΩΝ ΣΧΕΣΕΩΝ ΜΕΤΑΞΥ ΣΥΝΟΜΗΛΙΚΩΝ ΠΑΡΑΔΕΙΓΜΑΤΑ ΜΙΚΡΟ-ΑΛΛΑΓΩΝ ΣΕ ΡΟΥΤΙΝΕΣ ΚΑΙ ΠΡΑΚΤΙΚΕΣ</vt:lpstr>
      <vt:lpstr>ΠΙΘΑΝΕΣ ΑΙΤΕΣ ΓΙΑ ΔΥΣΚΟΛΙΕΣ ΣΕ ΣΧΕΣΕΙΣ ΜΕΤΑΞΥ ΣΥΝΟΜΗΛΙΚΩΝ</vt:lpstr>
      <vt:lpstr>ΠΑΡΟΡΜΗΤΙΚΟΤΗΤΑ - ΕΙΣΑΓΩΓΗ</vt:lpstr>
      <vt:lpstr>ΠΑΡΟΡΜΗΤΙΚΟΤΗΤΑ - ΟΡΙΣΜΟΣ</vt:lpstr>
      <vt:lpstr>ΠΑΡΟΡΜΗΤΙΚΟΤΗΤΑ – ΕΝΔΕΙΞΕΙΣ</vt:lpstr>
      <vt:lpstr>ΠΡΟΤΑΣΕΙΣ ΓΙΑ ΤΟΥΣ ΔΑΣΚΑΛΟΥΣ</vt:lpstr>
      <vt:lpstr>ΠΡΟΤΑΣΕΙΣ ΓΙΑ ΤΟΥΣ ΔΑΣΚΑΛΟΥΣ</vt:lpstr>
      <vt:lpstr>Σενάριο 1 - Περιστατικό με μπάλα Περιγραφή κατάστασης</vt:lpstr>
      <vt:lpstr>Περιστατικό με μπάλα</vt:lpstr>
      <vt:lpstr>Σενάριο 2 - Περιστατικό εκφοβισμού Θεωρία συγκρούσεων</vt:lpstr>
      <vt:lpstr>ΣΧΕΣΕΙΣ ΜΕΤΑΞΥ ΣΥΜΟΗΛΙΚΩΝ-  ΣΗΜΑΣΙΑ</vt:lpstr>
      <vt:lpstr>ΣΧΕΣΕΙΣ ΜΕΤΑΞΥ ΣΥΜΟΗΛΙΚΩΝ – ΠΡΟΤΑΣΕΙΣ</vt:lpstr>
      <vt:lpstr>ΣΤΡΑΤΗΓΙΚΕΣ ΓΙΑ ΤΗΝ ΠΡΟΩΘΗΣΗ ΤΩΝ ΣΧΕΣΕΩΝ ΜΕΤΑΞΥ ΣΥΝΟΜΗΛΙΚΩΝ ΠΑΡΑΔΕΙΓΜΑΤΑ ΜΙΚΡΟ-ΑΛΛΑΓΩΝ ΣΕ ΡΟΥΤΙΝΕΣ ΚΑΙ ΠΡΑΚΤΙΚΕΣ</vt:lpstr>
      <vt:lpstr>ΣΤΡΑΤΗΓΙΚΕΣ ΓΙΑ ΤΗΝ ΠΡΟΩΘΗΣΗ ΤΩΝ ΣΧΕΣΕΩΝ ΜΕΤΑΞΥ ΣΥΝΟΜΗΛΙΚΩΝ ΠΑΡΑΔΕΙΓΜΑΤΑ ΜΙΚΡΟ-ΑΛΛΑΓΩΝ ΣΕ ΡΟΥΤΙΝΕΣ ΚΑΙ ΠΡΑΚΤΙΚΕΣ</vt:lpstr>
      <vt:lpstr>ΠΙΘΑΝΕΣ ΑΙΤΕΣ ΓΙΑ ΔΥΣΚΟΛΙΕΣ ΣΕ ΣΧΕΣΕΙΣ ΜΕΤΑΞΥ ΣΥΝΟΜΗΛΙΚΩΝ</vt:lpstr>
      <vt:lpstr>ΟΡΙΣΜΟΣ ΕΚΦΟΒΙΣΜΟΥ</vt:lpstr>
      <vt:lpstr>ΧΑΡΑΚΤΗΡΙΣΤΙΚΑ ΕΚΦΟΒΙΣΜΟΥ</vt:lpstr>
      <vt:lpstr>ΤΥΠΟΙ ΕΚΦΟΒΙΣΜΟΥ</vt:lpstr>
      <vt:lpstr>ΤΥΠΟΙ ΕΚΦΟΒΙΣΜΟΥ</vt:lpstr>
      <vt:lpstr>ΤΥΠΟΙ ΕΚΦΟΒΙΣΜΟΥ</vt:lpstr>
      <vt:lpstr>ΑΙΤΙΕΣ ΕΚΦΟΒΙΣΜΟΥ</vt:lpstr>
      <vt:lpstr>ΕΠΙΠΤΩΣΕΙΣ ΤΟΥ ΕΚΦΟΒΙΣΜΟΥ</vt:lpstr>
      <vt:lpstr>ΤΥΠΟΙ ΣΥΜΜΕΤΕΧΟΝΤΩΝ</vt:lpstr>
      <vt:lpstr>ΧΑΡΑΚΤΗΡΙΣΤΙΚΑ ΤΩΝ ΔΡΑΣΤΩΝ/ΘΥΜΑΤΩΝ/ ΠΑΡΑΤΗΡΗΤΩΝ</vt:lpstr>
      <vt:lpstr>ΧΑΡΑΚΤΗΡΙΣΤΙΚΑ ΤΩΝ ΔΙΕΞΑΓΩΓΩΝ / ΔΙΚΤΥΑ / ΠΑΡΑΤΗΡΗΤΕΣ</vt:lpstr>
      <vt:lpstr>ΧΑΡΑΚΤΗΡΙΣΤΙΚΑ ΤΩΝ ΔΙΑΔΡΟΜΩΝ / ΔΙΚΤΥΩΝ ΠΑΡΑΤΗΡΗΤΕΣ</vt:lpstr>
      <vt:lpstr>ΠΡΟΛΗΨΗ ΕΚΦΟΒΙΣΜΟΥ: ΠΡΟΤΑΣΕΙΣ ΓΙΑ ΣΧΟΛΕΙΑ</vt:lpstr>
      <vt:lpstr>ΠΡΟΛΗΨΗ ΕΚΦΟΒΙΣΜΟΥ: ΠΡΟΤΑΣΕΙΣ ΓΙΑ ΣΧΟΛΕΙΑ</vt:lpstr>
      <vt:lpstr>ΠΡΟΛΗΨΗ ΕΚΦΟΒΙΣΜΟΥ: ΠΡΟΤΑΣΕΙΣ ΓΙΑ ΣΧΟΛΕΙΑ</vt:lpstr>
      <vt:lpstr>ΠΑΡΕΜΒΑΣΕΙΣ ΣΕ ΣΧΟΛΙΚΟ ΕΠΙΠΕΔΟ</vt:lpstr>
      <vt:lpstr>ΠΑΡΕΜΒΑΣΕΙΣ ΣΕ ΕΠΙΠΕΔΟ ΤΑΞΗΣ</vt:lpstr>
      <vt:lpstr>ΠΑΡΕΜΒΑΣΕΙΣ ΣΕ ΑΤΟΜΙΚΟ ΕΠΙΠΕΔΟ</vt:lpstr>
      <vt:lpstr>ΠΑΡΕΜΒΑΣΕΙΣ ΣΕ ΑΤΟΜΙΚΟ ΕΠΙΠΕΔΟ</vt:lpstr>
      <vt:lpstr>Σενάριο 2 - Περιστατικό εκφοβισμού Περιγραφή κατάστασης</vt:lpstr>
      <vt:lpstr>ΠΕΡΙΣΤΑΤΙΚΟ ΕΚΦΟΒΙΣΜΟΥ</vt:lpstr>
      <vt:lpstr>Σενάριο 2 - Περιστατικό εκφοβισμού Συμπερασματικές σημειώσεις</vt:lpstr>
      <vt:lpstr>ΕΚΦΟΒΙΣΜΟΣ  ΘΥΜΗΣΟΥ...</vt:lpstr>
      <vt:lpstr>ΕΚΦΟΒΙΣΜΟΣ  ΘΥΜΗΣΟΥ...</vt:lpstr>
      <vt:lpstr>Σενάριο 3 – Περιστατικό κλοπής Θεωρία συγκρούσεων</vt:lpstr>
      <vt:lpstr>ΣΧΕΣΕΙΣ ΜΕΤΑΞΥ ΣΥΜΟΗΛΙΚΩΝ-  ΣΗΜΑΣΙΑ</vt:lpstr>
      <vt:lpstr>ΣΧΕΣΕΙΣ ΜΕΤΑΞΥ ΣΥΜΟΗΛΙΚΩΝ – ΠΡΟΤΑΣΕΙΣ</vt:lpstr>
      <vt:lpstr>ΣΤΡΑΤΗΓΙΚΕΣ ΓΙΑ ΤΗΝ ΠΡΟΩΘΗΣΗ ΤΩΝ ΣΧΕΣΕΩΝ ΜΕΤΑΞΥ ΣΥΝΟΜΗΛΙΚΩΝ ΠΑΡΑΔΕΙΓΜΑΤΑ ΜΙΚΡΟ-ΑΛΛΑΓΩΝ ΣΕ ΡΟΥΤΙΝΕΣ ΚΑΙ ΠΡΑΚΤΙΚΕΣ</vt:lpstr>
      <vt:lpstr>ΣΤΡΑΤΗΓΙΚΕΣ ΓΙΑ ΤΗΝ ΠΡΟΩΘΗΣΗ ΤΩΝ ΣΧΕΣΕΩΝ ΜΕΤΑΞΥ ΣΥΝΟΜΗΛΙΚΩΝ ΠΑΡΑΔΕΙΓΜΑΤΑ ΜΙΚΡΟ-ΑΛΛΑΓΩΝ ΣΕ ΡΟΥΤΙΝΕΣ ΚΑΙ ΠΡΑΚΤΙΚΕΣ</vt:lpstr>
      <vt:lpstr>ΣΤΡΑΤΗΓΙΚΕΣ ΓΙΑ ΤΗΝ ΠΡΟΩΘΗΣΗ ΤΩΝ ΣΧΕΣΕΩΝ ΜΕΤΑΞΥ ΣΥΝΟΜΗΛΙΚΩΝ ΠΑΡΑΔΕΙΓΜΑΤΑ ΜΙΚΡΟ-ΑΛΛΑΓΩΝ ΣΕ ΡΟΥΤΙΝΕΣ ΚΑΙ ΠΡΑΚΤΙΚΕΣ</vt:lpstr>
      <vt:lpstr>ΠΙΘΑΝΕΣ ΑΙΤΕΣ ΓΙΑ ΔΥΣΚΟΛΙΕΣ ΣΕ ΣΧΕΣΕΙΣ ΜΕΤΑΞΥ ΣΥΝΟΜΗΛΙΚΩΝ</vt:lpstr>
      <vt:lpstr>ΟΡΙΣΜΟΣ ΑΝΤΙΚΟΙΝΩΝΙΚΗΣ ΣΥΜΠΕΡΙΦΟΡΑΣ</vt:lpstr>
      <vt:lpstr>ΟΡΙΣΜΟΣ ΑΝΤΙΚΟΙΝΩΝΙΚΗΣ ΣΥΜΠΕΡΙΦΟΡΑΣ</vt:lpstr>
      <vt:lpstr>ΑΝΤΙΚΟΙΝΩΝΙΚΗ ΣΥΜΠΕΡΙΦΟΡΑ ΠΑΡΑΓΟΝΤΕΣ ΚΙΝΔΥΝΟΥ</vt:lpstr>
      <vt:lpstr>ΑΝΤΙΚΟΙΝΩΝΙΚΗ ΣΥΜΠΕΡΙΦΟΡΑ ΠΑΡΑΓΟΝΤΕΣ ΚΙΝΔΥΝΟΥ</vt:lpstr>
      <vt:lpstr>ΑΝΤΙΚΟΙΝΩΝΙΚΗ ΣΥΜΠΕΡΙΦΟΡΑ ΠΑΡΕΜΒΑΣΗ</vt:lpstr>
      <vt:lpstr>ΑΝΤΙΚΟΙΝΩΝΙΚΗ ΣΥΜΠΕΡΙΦΟΡΑ ΠΑΡΕΜΒΑΣΗ</vt:lpstr>
      <vt:lpstr>ΑΝΤΙΚΟΙΝΩΝΙΚΗ ΣΥΜΠΕΡΙΦΟΡΑ ΠΑΡΕΜΒΑΣΗ</vt:lpstr>
      <vt:lpstr>ΑΝΤΙΚΟΙΝΩΝΙΚΗ ΣΥΜΠΕΡΙΦΟΡΑ ΠΑΡΕΜΒΑΣΗ</vt:lpstr>
      <vt:lpstr>ΑΝΤΙΚΟΙΝΩΝΙΚΗ ΣΥΜΠΕΡΙΦΟΡΑ ΠΑΡΕΜΒΑΣΗ</vt:lpstr>
      <vt:lpstr>ΑΝΤΙΚΟΙΝΩΝΙΚΗ ΣΥΜΠΕΡΙΦΟΡΑ ΠΑΡΕΜΒΑΣΗ</vt:lpstr>
      <vt:lpstr>ΑΝΤΙΚΟΙΝΩΝΙΚΗ ΣΥΜΠΕΡΙΦΟΡΑ ΠΑΡΕΜΒΑΣΗ</vt:lpstr>
      <vt:lpstr>ΑΝΤΙΚΟΙΝΩΝΙΚΗ ΣΥΜΠΕΡΙΦΟΡΑ ΠΑΡΕΜΒΑΣΗ</vt:lpstr>
      <vt:lpstr>ΑΝΤΙΚΟΙΝΩΝΙΚΗ ΣΥΜΠΕΡΙΦΟΡΑ ΠΑΡΕΜΒΑΣΗ</vt:lpstr>
      <vt:lpstr>ΑΝΤΙΚΟΙΝΩΝΙΚΗ ΣΥΜΠΕΡΙΦΟΡΑ ΠΑΡΕΜΒΑΣΗ</vt:lpstr>
      <vt:lpstr>ΑΝΤΙΚΟΙΝΩΝΙΚΗ ΣΥΜΠΕΡΙΦΟΡΑ ΠΑΡΕΜΒΑΣΗ</vt:lpstr>
      <vt:lpstr>ΑΝΤΙΚΟΙΝΩΝΙΚΗ ΣΥΜΠΕΡΙΦΟΡΑ ΠΑΡΕΜΒΑΣΗ</vt:lpstr>
      <vt:lpstr>ΠΑΡΑΔΕΙΓΜΑΤΑ ΥΛΙΚΟΥ ΥΠΟΣΤΗΡΙΞΗΣ</vt:lpstr>
      <vt:lpstr>Σενάριο 3 – Περιστατικό Κλοπής Περιγραφή κατάστασης</vt:lpstr>
      <vt:lpstr>ΠΕΡΙΣΤΑΤΙΚΟ ΚΛΟΠΗΣ</vt:lpstr>
      <vt:lpstr>Σενάριο 3 – Περιστατικό Κλοπής Συμπερασματικές σημειώσεις</vt:lpstr>
      <vt:lpstr>ΑΝΤΙΚΟΙΝΩΝΙΚΕΣ ΣΥΜΠΕΡΙΦΟΡΕΣ ΘΥΜΗΣΟΥ...</vt:lpstr>
      <vt:lpstr>ΑΝΤΙΚΟΙΝΩΝΙΚΕΣ ΣΥΜΠΕΡΙΦΟΡΕΣ ΘΥΜΗΣΟΥ...</vt:lpstr>
      <vt:lpstr>ΑΝΤΙΚΟΙΝΩΝΙΚΕΣ ΣΥΜΠΕΡΙΦΟΡΕΣ ΘΥΜΗΣΟΥ...</vt:lpstr>
      <vt:lpstr>Σενάριο 4 - Συμβάν πολιτιστικών διαφορών Θεωρία συγκρούσεων</vt:lpstr>
      <vt:lpstr>ΣΧΕΣΕΙΣ ΜΕΤΑΞΥ ΣΥΜΟΗΛΙΚΩΝ-  ΣΗΜΑΣΙΑ</vt:lpstr>
      <vt:lpstr>ΠΙΘΑΝΕΣ ΑΙΤΕΣ ΓΙΑ ΔΥΣΚΟΛΙΕΣ ΣΕ ΣΧΕΣΕΙΣ ΣΥΝΟΜΗΛΙΚΩΝ </vt:lpstr>
      <vt:lpstr>ΠΟΛΙΤΙΣΜΙΚΕΣ ΔΙΑΦΟΡΕΣ ΕΙΣΑΓΩΓΗ</vt:lpstr>
      <vt:lpstr>ΠΟΛΙΤΙΣΜΙΚΕΣ ΔΙΑΦΟΡΕΣ ΕΙΣΑΓΩΓΗ</vt:lpstr>
      <vt:lpstr>ΠΟΛΙΤΙΣΜΙΚΕΣ ΔΙΑΦΟΡΕΣ ΕΙΣΑΓΩΓΗ</vt:lpstr>
      <vt:lpstr>ΠΟΛΙΤΙΣΜΙΚΕΣ ΔΙΑΦΟΡΕΣ ΕΙΣΑΓΩΓΗ</vt:lpstr>
      <vt:lpstr>ΠΟΛΙΤΙΣΜΙΚΕΣ ΔΙΑΦΟΡΕΣ ΕΠΕΞΗΓΗΣΕΙΣ</vt:lpstr>
      <vt:lpstr>ΠΟΛΙΤΙΣΜΙΚΕΣ ΔΙΑΦΟΡΕΣ ΕΠΕΞΗΓΗΣΕΙΣ</vt:lpstr>
      <vt:lpstr>ΠΟΛΙΤΙΣΜΙΚΕΣ ΔΙΑΦΟΡΕΣ ΕΠΕΞΗΓΗΣΕΙΣ</vt:lpstr>
      <vt:lpstr>ΣΧΟΛΕΙΟ ΩΣ ΠΟΛΙΤΙΣΜΙΚΟ ΙΔΡΥΜΑ</vt:lpstr>
      <vt:lpstr>ΠΟΛΙΤΙΣΜΙΚΕΣ ΔΙΑΦΟΡΕΣ ΣΥΜΒΟΥΛΕΣ</vt:lpstr>
      <vt:lpstr>ΠΟΛΙΤΙΣΜΙΚΕΣ ΔΙΑΦΟΡΕΣ ΣΥΜΒΟΥΛΕΣ</vt:lpstr>
      <vt:lpstr>ΠΟΛΙΤΙΣΜΙΚΕΣ ΔΙΑΦΟΡΕΣ ΣΥΜΒΟΥΛΕΣ</vt:lpstr>
      <vt:lpstr>ΠΟΛΙΤΙΣΜΙΚΕΣ ΔΙΑΦΟΡΕΣ ΣΥΜΒΟΥΛΕΣ</vt:lpstr>
      <vt:lpstr>ΠΟΛΙΤΙΣΜΙΚΕΣ ΔΙΑΦΟΡΕΣ ΣΥΜΒΟΥΛΕΣ</vt:lpstr>
      <vt:lpstr>ΠΟΛΙΤΙΣΜΙΚΕΣ ΔΙΑΦΟΡΕΣ ΣΥΜΒΟΥΛΕΣ</vt:lpstr>
      <vt:lpstr>ΠΟΛΙΤΙΣΜΙΚΕΣ ΔΙΑΦΟΡΕΣ ΣΥΜΒΟΥΛΕΣ</vt:lpstr>
      <vt:lpstr>ΠΟΛΙΤΙΣΜΙΚΕΣ ΔΙΑΦΟΡΕΣ ΣΥΜΒΟΥΛΕΣ</vt:lpstr>
      <vt:lpstr>ΠΟΛΙΤΙΣΜΙΚΕΣ ΔΙΑΦΟΡΕΣ ΣΥΜΒΟΥΛΕΣ</vt:lpstr>
      <vt:lpstr>ΠΟΛΙΤΙΣΜΙΚΕΣ ΔΙΑΦΟΡΕΣ ΣΥΜΒΟΥΛΕΣ</vt:lpstr>
      <vt:lpstr>ΠΟΛΙΤΙΣΜΙΚΕΣ ΔΙΑΦΟΡΕΣ ΣΥΜΒΟΥΛΕΣ</vt:lpstr>
      <vt:lpstr>ΠΟΛΙΤΙΣΜΙΚΕΣ ΔΙΑΦΟΡΕΣ ΣΥΜΒΟΥΛΕΣ</vt:lpstr>
      <vt:lpstr>Σενάριο 4 - Περιστατικό πολιτισμικών διαφορών Περιγραφή κατάστασης</vt:lpstr>
      <vt:lpstr>ΠΕΡΙΣΤΑΤΙΚΟ ΠΟΛΙΤΙΣΜΙΚΩΝ ΔΙΑΦΟΡΩΝ</vt:lpstr>
      <vt:lpstr>Σενάριο 4 - Περιστατικό πολιτισμικών διαφορών Συμπερασματικές σημειώσεις</vt:lpstr>
      <vt:lpstr>ΠΟΛΙΤΙΣΜΙΚΕΣ ΔΙΑΦΟΡΕΣ ΘΥΜΗΣΟΥ...</vt:lpstr>
      <vt:lpstr>ΠΟΛΙΤΙΣΜΙΚΕΣ ΔΙΑΦΟΡΕΣ ΘΥΜΗΣΟΥ...</vt:lpstr>
      <vt:lpstr>Σενάριο 5 - Περιστατικό ρατσισμού Θεωρία συγκρούσεων</vt:lpstr>
      <vt:lpstr>ΣΧΕΣΕΙΣ ΜΕΤΑΞΥ ΣΥΜΟΗΛΙΚΩΝ-  ΣΗΜΑΣΙΑ</vt:lpstr>
      <vt:lpstr>ΠΙΘΑΝΕΣ ΑΙΤΕΣ ΓΙΑ ΔΥΣΚΟΛΙΕΣ ΣΕ ΣΧΕΣΕΙΣ ΜΕΤΑΞΥ ΣΥΝΟΜΗΛΙΚΩΝ</vt:lpstr>
      <vt:lpstr>Κατανοώντας το ρατσισμό</vt:lpstr>
      <vt:lpstr>Κατανοώντας το ρατσισμό</vt:lpstr>
      <vt:lpstr>Επιπτώσεις του ρατσισμού</vt:lpstr>
      <vt:lpstr>Δείκτες ρατσισμού στα σχολεία</vt:lpstr>
      <vt:lpstr>Ρατσισμός ΤΙ ΝΑ ΚΑΝΕΤΕ: ΣΧΟΛΕΙΑ;</vt:lpstr>
      <vt:lpstr>Ρατσισμός ΤΙ ΝΑ ΚΑΝΕΤΕ: ΣΧΟΛΕΙΑ;</vt:lpstr>
      <vt:lpstr>Ρατσισμός ΤΙ ΝΑ ΚΑΝΕΤΕ: ΣΧΟΛΕΙΑ;</vt:lpstr>
      <vt:lpstr>Ρατσισμός ΤΙ ΝΑ ΚΑΝΕΤΕ: ΣΧΟΛΕΙΑ;</vt:lpstr>
      <vt:lpstr>Ρατσισμός ΤΙ ΝΑ ΚΑΝΕΤΕ: ΣΧΟΛΕΙΑ;</vt:lpstr>
      <vt:lpstr>Ρατσισμός ΤΙ ΝΑ ΚΑΝΕΤΕ: ΣΧΟΛΕΙΑ;</vt:lpstr>
      <vt:lpstr>Ρατσισμός ΤΙ ΝΑ ΚΑΝΕΤΕ: ΣΧΟΛΕΙΑ;</vt:lpstr>
      <vt:lpstr>Ρατσισμός ΤΙ ΝΑ ΚΑΝΕΤΕ: ΤΑΞΗ;</vt:lpstr>
      <vt:lpstr>Ρατσισμός ΤΙ ΝΑ ΚΑΝΕΤΕ: ΤΑΞΗ;</vt:lpstr>
      <vt:lpstr>Ρατσισμός ΤΙ ΝΑ ΚΑΝΕΤΕ: ΤΑΞΗ;</vt:lpstr>
      <vt:lpstr>Ρατσισμός ΤΙ ΝΑ ΚΑΝΕΤΕ: ΤΑΞΗ;</vt:lpstr>
      <vt:lpstr>Ρατσισμός ΤΙ ΝΑ ΚΑΝΕΤΕ: ΤΑΞΗ;</vt:lpstr>
      <vt:lpstr>Ρατσισμός ΤΙ ΝΑ ΚΑΝΕΤΕ: ΤΑΞΗ;</vt:lpstr>
      <vt:lpstr>Ρατσισμός ΤΙ ΝΑ ΚΑΝΕΤΕ: ΤΑΞΗ;</vt:lpstr>
      <vt:lpstr>Ρατσισμός ΤΙ ΝΑ ΚΑΝΕΤΕ: ΤΑΞΗ;</vt:lpstr>
      <vt:lpstr>Ρατσισμός ΤΙ ΝΑ ΚΑΝΕΤΕ: ΤΑΞΗ;</vt:lpstr>
      <vt:lpstr>Σενάριο 5 - Περιστατικό ρατσισμού Περιγραφή κατάστασης</vt:lpstr>
      <vt:lpstr>Περιστατικό ρατσισμού</vt:lpstr>
      <vt:lpstr>Σενάριο 5 - Περιστατικό ρατσισμού Συμπερασματικές σημειώσεις</vt:lpstr>
      <vt:lpstr>Ρατσισμός Θυμήσου…</vt:lpstr>
      <vt:lpstr>Ρατσισμός Θυμήσου…</vt:lpstr>
      <vt:lpstr>Ρατσισμός Θυμήσου…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 1 – Ball Incident Conflict Theory</dc:title>
  <dc:creator>Zuzana Palková</dc:creator>
  <cp:lastModifiedBy>Giannis Chatzizisis</cp:lastModifiedBy>
  <cp:revision>78</cp:revision>
  <dcterms:created xsi:type="dcterms:W3CDTF">2019-02-10T21:49:04Z</dcterms:created>
  <dcterms:modified xsi:type="dcterms:W3CDTF">2021-03-12T15:38:32Z</dcterms:modified>
</cp:coreProperties>
</file>